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5"/>
  </p:notesMasterIdLst>
  <p:handoutMasterIdLst>
    <p:handoutMasterId r:id="rId46"/>
  </p:handoutMasterIdLst>
  <p:sldIdLst>
    <p:sldId id="256" r:id="rId2"/>
    <p:sldId id="257" r:id="rId3"/>
    <p:sldId id="271" r:id="rId4"/>
    <p:sldId id="310" r:id="rId5"/>
    <p:sldId id="258" r:id="rId6"/>
    <p:sldId id="273" r:id="rId7"/>
    <p:sldId id="274" r:id="rId8"/>
    <p:sldId id="275" r:id="rId9"/>
    <p:sldId id="276" r:id="rId10"/>
    <p:sldId id="259" r:id="rId11"/>
    <p:sldId id="278" r:id="rId12"/>
    <p:sldId id="279" r:id="rId13"/>
    <p:sldId id="280" r:id="rId14"/>
    <p:sldId id="260" r:id="rId15"/>
    <p:sldId id="282" r:id="rId16"/>
    <p:sldId id="283" r:id="rId17"/>
    <p:sldId id="284" r:id="rId18"/>
    <p:sldId id="286" r:id="rId19"/>
    <p:sldId id="287" r:id="rId20"/>
    <p:sldId id="261" r:id="rId21"/>
    <p:sldId id="289" r:id="rId22"/>
    <p:sldId id="290" r:id="rId23"/>
    <p:sldId id="291" r:id="rId24"/>
    <p:sldId id="292" r:id="rId25"/>
    <p:sldId id="262" r:id="rId26"/>
    <p:sldId id="294" r:id="rId27"/>
    <p:sldId id="295" r:id="rId28"/>
    <p:sldId id="296" r:id="rId29"/>
    <p:sldId id="263" r:id="rId30"/>
    <p:sldId id="298" r:id="rId31"/>
    <p:sldId id="299" r:id="rId32"/>
    <p:sldId id="300" r:id="rId33"/>
    <p:sldId id="264" r:id="rId34"/>
    <p:sldId id="301" r:id="rId35"/>
    <p:sldId id="308" r:id="rId36"/>
    <p:sldId id="265" r:id="rId37"/>
    <p:sldId id="304" r:id="rId38"/>
    <p:sldId id="309" r:id="rId39"/>
    <p:sldId id="266" r:id="rId40"/>
    <p:sldId id="305" r:id="rId41"/>
    <p:sldId id="306" r:id="rId42"/>
    <p:sldId id="307" r:id="rId43"/>
    <p:sldId id="267" r:id="rId4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31" d="100"/>
          <a:sy n="131" d="100"/>
        </p:scale>
        <p:origin x="-1328"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E9F7733C-A718-3A4C-A2C8-89065310F346}" type="datetimeFigureOut">
              <a:rPr lang="fr-FR" smtClean="0"/>
              <a:pPr/>
              <a:t>01/12/15</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491F8CCE-D3DF-EC4D-ACE3-4EA2117633A6}" type="slidenum">
              <a:rPr lang="fr-FR" smtClean="0"/>
              <a:pPr/>
              <a:t>‹#›</a:t>
            </a:fld>
            <a:endParaRPr lang="fr-FR"/>
          </a:p>
        </p:txBody>
      </p:sp>
    </p:spTree>
    <p:extLst>
      <p:ext uri="{BB962C8B-B14F-4D97-AF65-F5344CB8AC3E}">
        <p14:creationId xmlns:p14="http://schemas.microsoft.com/office/powerpoint/2010/main" val="38995746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771B0AD-00C1-6E42-BDDC-4EBA1CB565CD}" type="datetimeFigureOut">
              <a:rPr lang="fr-FR" smtClean="0"/>
              <a:pPr/>
              <a:t>01/12/15</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CAF9312-340D-EC46-BC7E-CEBB2D88D059}" type="slidenum">
              <a:rPr lang="fr-FR" smtClean="0"/>
              <a:pPr/>
              <a:t>‹#›</a:t>
            </a:fld>
            <a:endParaRPr lang="fr-FR"/>
          </a:p>
        </p:txBody>
      </p:sp>
    </p:spTree>
    <p:extLst>
      <p:ext uri="{BB962C8B-B14F-4D97-AF65-F5344CB8AC3E}">
        <p14:creationId xmlns:p14="http://schemas.microsoft.com/office/powerpoint/2010/main" val="10918809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CAF9312-340D-EC46-BC7E-CEBB2D88D059}" type="slidenum">
              <a:rPr lang="fr-FR" smtClean="0"/>
              <a:pPr/>
              <a:t>3</a:t>
            </a:fld>
            <a:endParaRPr lang="fr-FR"/>
          </a:p>
        </p:txBody>
      </p:sp>
    </p:spTree>
    <p:extLst>
      <p:ext uri="{BB962C8B-B14F-4D97-AF65-F5344CB8AC3E}">
        <p14:creationId xmlns:p14="http://schemas.microsoft.com/office/powerpoint/2010/main" val="877227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fr-FR" smtClean="0"/>
              <a:t>Cliquez et modifiez le titre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fr-FR" smtClean="0"/>
              <a:t>Cliquez pour modifier le style des sous-titres du masque</a:t>
            </a:r>
            <a:endParaRPr lang="en-US" dirty="0"/>
          </a:p>
        </p:txBody>
      </p:sp>
      <p:sp>
        <p:nvSpPr>
          <p:cNvPr id="4" name="Date Placeholder 3"/>
          <p:cNvSpPr>
            <a:spLocks noGrp="1"/>
          </p:cNvSpPr>
          <p:nvPr>
            <p:ph type="dt" sz="half" idx="10"/>
          </p:nvPr>
        </p:nvSpPr>
        <p:spPr/>
        <p:txBody>
          <a:bodyPr/>
          <a:lstStyle/>
          <a:p>
            <a:fld id="{7D0065BE-0657-4A47-90AD-C21C55E16B19}" type="datetime4">
              <a:rPr lang="en-US" smtClean="0"/>
              <a:pPr/>
              <a:t>décembre 1,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A16C3AA4-67BE-44F7-809A-3582401494AF}" type="datetime4">
              <a:rPr lang="en-US" smtClean="0"/>
              <a:pPr/>
              <a:t>décembre 1,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fr-FR" smtClean="0"/>
              <a:t>Cliquez et modifiez le titre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25172EEB-1769-4776-AD69-E7C1260563EB}" type="datetime4">
              <a:rPr lang="en-US" smtClean="0"/>
              <a:pPr/>
              <a:t>décembre 1,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Content Placeholder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47BB8AF-C16A-4836-A92D-61834B5F0BA5}" type="datetime4">
              <a:rPr lang="en-US" smtClean="0"/>
              <a:pPr/>
              <a:t>décembre 1,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mtClean="0"/>
              <a:t>Cliquez et modifiez le titre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fr-FR" smtClean="0"/>
              <a:t>Cliquez pour modifier les styles du texte du masque</a:t>
            </a:r>
          </a:p>
        </p:txBody>
      </p:sp>
      <p:sp>
        <p:nvSpPr>
          <p:cNvPr id="4" name="Date Placeholder 3"/>
          <p:cNvSpPr>
            <a:spLocks noGrp="1"/>
          </p:cNvSpPr>
          <p:nvPr>
            <p:ph type="dt" sz="half" idx="10"/>
          </p:nvPr>
        </p:nvSpPr>
        <p:spPr/>
        <p:txBody>
          <a:bodyPr/>
          <a:lstStyle/>
          <a:p>
            <a:fld id="{647D2193-4505-4A75-99BB-880C6989A757}" type="datetime4">
              <a:rPr lang="en-US" smtClean="0"/>
              <a:pPr/>
              <a:t>décembre 1,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113A18F4-33C3-445B-924C-31108C51719C}" type="datetime4">
              <a:rPr lang="en-US" smtClean="0"/>
              <a:pPr/>
              <a:t>décembre 1, 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
        <p:nvSpPr>
          <p:cNvPr id="8" name="Title 7"/>
          <p:cNvSpPr>
            <a:spLocks noGrp="1"/>
          </p:cNvSpPr>
          <p:nvPr>
            <p:ph type="title"/>
          </p:nvPr>
        </p:nvSpPr>
        <p:spPr/>
        <p:txBody>
          <a:bodyPr/>
          <a:lstStyle/>
          <a:p>
            <a:r>
              <a:rPr lang="fr-FR" smtClean="0"/>
              <a:t>Cliquez et modifiez le titre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Cliquez et modifiez le titre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fr-FR" smtClean="0"/>
              <a:t>Cliquez pour modifier les styles du texte du masque</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fr-FR" smtClean="0"/>
              <a:t>Cliquez pour modifier les styles du texte du masque</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3AF7543A-E259-478F-9E0D-57BA40E442B7}" type="datetime4">
              <a:rPr lang="en-US" smtClean="0"/>
              <a:pPr/>
              <a:t>décembre 1, 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lang="en-US"/>
          </a:p>
        </p:txBody>
      </p:sp>
      <p:sp>
        <p:nvSpPr>
          <p:cNvPr id="3" name="Date Placeholder 2"/>
          <p:cNvSpPr>
            <a:spLocks noGrp="1"/>
          </p:cNvSpPr>
          <p:nvPr>
            <p:ph type="dt" sz="half" idx="10"/>
          </p:nvPr>
        </p:nvSpPr>
        <p:spPr/>
        <p:txBody>
          <a:bodyPr/>
          <a:lstStyle/>
          <a:p>
            <a:fld id="{1EFB012D-77A1-44B0-BB26-329BA1EE55C9}" type="datetime4">
              <a:rPr lang="en-US" smtClean="0"/>
              <a:pPr/>
              <a:t>décembre 1, 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7499E-3031-413E-B01E-B94970708CAA}" type="datetime4">
              <a:rPr lang="en-US" smtClean="0"/>
              <a:pPr/>
              <a:t>décembre 1, 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mtClean="0"/>
              <a:t>Cliquez et modifiez le titre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fr-FR" smtClean="0"/>
              <a:t>Cliquez pour modifier les styles du texte du masque</a:t>
            </a:r>
          </a:p>
        </p:txBody>
      </p:sp>
      <p:sp>
        <p:nvSpPr>
          <p:cNvPr id="5" name="Date Placeholder 4"/>
          <p:cNvSpPr>
            <a:spLocks noGrp="1"/>
          </p:cNvSpPr>
          <p:nvPr>
            <p:ph type="dt" sz="half" idx="10"/>
          </p:nvPr>
        </p:nvSpPr>
        <p:spPr/>
        <p:txBody>
          <a:bodyPr/>
          <a:lstStyle/>
          <a:p>
            <a:fld id="{DC7EAB0C-2220-4D0E-A0DD-DB7FA0F742F4}" type="datetime4">
              <a:rPr lang="en-US" smtClean="0"/>
              <a:pPr/>
              <a:t>décembre 1, 2015</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754ED01-E2A0-4C1E-8E21-014B9904157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fr-FR" smtClean="0"/>
              <a:t>Faire glisser l'image vers l'espace réservé ou cliquer sur l'icône pour l'ajouter</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fr-FR" smtClean="0"/>
              <a:t>Cliquez et modifiez le titre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E3416D63-31BF-4B94-B6C5-E20B2C63F515}" type="datetime4">
              <a:rPr lang="en-US" smtClean="0"/>
              <a:pPr/>
              <a:t>décembre 1, 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fr-FR" smtClean="0"/>
              <a:t>Cliquez et modifiez le titre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62B1B13E-D5AF-485E-81A1-82A140076526}" type="datetime4">
              <a:rPr lang="en-US" smtClean="0"/>
              <a:pPr/>
              <a:t>décembre 1, 2015</a:t>
            </a:fld>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754ED01-E2A0-4C1E-8E21-014B9904157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 Id="rId3" Type="http://schemas.openxmlformats.org/officeDocument/2006/relationships/image" Target="../media/image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 Id="rId3" Type="http://schemas.openxmlformats.org/officeDocument/2006/relationships/image" Target="../media/image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 Id="rId3" Type="http://schemas.openxmlformats.org/officeDocument/2006/relationships/image" Target="../media/image3.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 Id="rId3" Type="http://schemas.openxmlformats.org/officeDocument/2006/relationships/image" Target="../media/image3.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rot="19140000">
            <a:off x="799214" y="1682531"/>
            <a:ext cx="5794560" cy="1204306"/>
          </a:xfrm>
        </p:spPr>
        <p:txBody>
          <a:bodyPr/>
          <a:lstStyle/>
          <a:p>
            <a:r>
              <a:rPr lang="fr-FR" dirty="0" smtClean="0"/>
              <a:t>Assemblée départementale </a:t>
            </a:r>
            <a:endParaRPr lang="fr-FR" dirty="0"/>
          </a:p>
        </p:txBody>
      </p:sp>
      <p:sp>
        <p:nvSpPr>
          <p:cNvPr id="3" name="Sous-titre 2"/>
          <p:cNvSpPr>
            <a:spLocks noGrp="1"/>
          </p:cNvSpPr>
          <p:nvPr>
            <p:ph type="subTitle" idx="1"/>
          </p:nvPr>
        </p:nvSpPr>
        <p:spPr/>
        <p:txBody>
          <a:bodyPr/>
          <a:lstStyle/>
          <a:p>
            <a:r>
              <a:rPr lang="fr-FR" dirty="0" smtClean="0"/>
              <a:t>Vendredi 4 Décembre 2015</a:t>
            </a:r>
            <a:endParaRPr lang="fr-FR" dirty="0"/>
          </a:p>
        </p:txBody>
      </p:sp>
      <p:pic>
        <p:nvPicPr>
          <p:cNvPr id="1025" name="Picture 1" descr="logoentête"/>
          <p:cNvPicPr>
            <a:picLocks noChangeAspect="1" noChangeArrowheads="1"/>
          </p:cNvPicPr>
          <p:nvPr/>
        </p:nvPicPr>
        <p:blipFill>
          <a:blip r:embed="rId2" cstate="print">
            <a:lum contrast="36000"/>
            <a:extLst>
              <a:ext uri="{28A0092B-C50C-407E-A947-70E740481C1C}">
                <a14:useLocalDpi xmlns:a14="http://schemas.microsoft.com/office/drawing/2010/main" val="0"/>
              </a:ext>
            </a:extLst>
          </a:blip>
          <a:srcRect/>
          <a:stretch>
            <a:fillRect/>
          </a:stretch>
        </p:blipFill>
        <p:spPr bwMode="auto">
          <a:xfrm>
            <a:off x="228600" y="155575"/>
            <a:ext cx="2376488"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3"/>
          <p:cNvSpPr txBox="1"/>
          <p:nvPr/>
        </p:nvSpPr>
        <p:spPr>
          <a:xfrm>
            <a:off x="345498" y="1563749"/>
            <a:ext cx="3177898" cy="276999"/>
          </a:xfrm>
          <a:prstGeom prst="rect">
            <a:avLst/>
          </a:prstGeom>
          <a:noFill/>
        </p:spPr>
        <p:txBody>
          <a:bodyPr wrap="none" rtlCol="0">
            <a:spAutoFit/>
          </a:bodyPr>
          <a:lstStyle/>
          <a:p>
            <a:r>
              <a:rPr lang="fr-FR" sz="1200" b="1" dirty="0" smtClean="0">
                <a:solidFill>
                  <a:srgbClr val="0000FF"/>
                </a:solidFill>
                <a:latin typeface="Arial"/>
                <a:cs typeface="Arial"/>
              </a:rPr>
              <a:t>Délégation Départementale de la Corrèze</a:t>
            </a:r>
            <a:endParaRPr lang="fr-FR" sz="1200" b="1" dirty="0">
              <a:solidFill>
                <a:srgbClr val="0000FF"/>
              </a:solidFill>
              <a:latin typeface="Arial"/>
              <a:cs typeface="Arial"/>
            </a:endParaRPr>
          </a:p>
        </p:txBody>
      </p:sp>
      <p:sp>
        <p:nvSpPr>
          <p:cNvPr id="7" name="ZoneTexte 6"/>
          <p:cNvSpPr txBox="1"/>
          <p:nvPr/>
        </p:nvSpPr>
        <p:spPr>
          <a:xfrm rot="19080000">
            <a:off x="1752012" y="2656371"/>
            <a:ext cx="6814995" cy="830997"/>
          </a:xfrm>
          <a:prstGeom prst="rect">
            <a:avLst/>
          </a:prstGeom>
          <a:noFill/>
        </p:spPr>
        <p:txBody>
          <a:bodyPr wrap="none" rtlCol="0">
            <a:spAutoFit/>
          </a:bodyPr>
          <a:lstStyle/>
          <a:p>
            <a:r>
              <a:rPr lang="fr-FR" sz="2400" b="1" i="1" dirty="0">
                <a:solidFill>
                  <a:schemeClr val="bg1"/>
                </a:solidFill>
              </a:rPr>
              <a:t>Inclusion dans la </a:t>
            </a:r>
            <a:r>
              <a:rPr lang="fr-FR" sz="2400" b="1" i="1" dirty="0" smtClean="0">
                <a:solidFill>
                  <a:schemeClr val="bg1"/>
                </a:solidFill>
              </a:rPr>
              <a:t>cité</a:t>
            </a:r>
          </a:p>
          <a:p>
            <a:r>
              <a:rPr lang="fr-FR" sz="2400" b="1" i="1" dirty="0" smtClean="0">
                <a:solidFill>
                  <a:schemeClr val="bg1"/>
                </a:solidFill>
              </a:rPr>
              <a:t>«</a:t>
            </a:r>
            <a:r>
              <a:rPr lang="fr-FR" sz="2400" b="1" i="1" dirty="0">
                <a:solidFill>
                  <a:schemeClr val="bg1"/>
                </a:solidFill>
              </a:rPr>
              <a:t> Vivre avec tout le monde comme tout le monde » </a:t>
            </a:r>
            <a:r>
              <a:rPr lang="fr-FR" sz="2400" b="1" dirty="0">
                <a:solidFill>
                  <a:schemeClr val="bg1"/>
                </a:solidFill>
              </a:rPr>
              <a:t> </a:t>
            </a:r>
          </a:p>
        </p:txBody>
      </p:sp>
      <p:pic>
        <p:nvPicPr>
          <p:cNvPr id="5" name="Image 4" descr="général2.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6910" y="2885612"/>
            <a:ext cx="2807090" cy="3972387"/>
          </a:xfrm>
          <a:prstGeom prst="rect">
            <a:avLst/>
          </a:prstGeom>
        </p:spPr>
      </p:pic>
    </p:spTree>
    <p:extLst>
      <p:ext uri="{BB962C8B-B14F-4D97-AF65-F5344CB8AC3E}">
        <p14:creationId xmlns:p14="http://schemas.microsoft.com/office/powerpoint/2010/main" val="4002158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education.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54330" y="3278351"/>
            <a:ext cx="3740648" cy="3740648"/>
          </a:xfrm>
          <a:prstGeom prst="rect">
            <a:avLst/>
          </a:prstGeom>
        </p:spPr>
      </p:pic>
      <p:sp>
        <p:nvSpPr>
          <p:cNvPr id="2" name="Titre 1"/>
          <p:cNvSpPr>
            <a:spLocks noGrp="1"/>
          </p:cNvSpPr>
          <p:nvPr>
            <p:ph type="ctrTitle"/>
          </p:nvPr>
        </p:nvSpPr>
        <p:spPr/>
        <p:txBody>
          <a:bodyPr/>
          <a:lstStyle/>
          <a:p>
            <a:r>
              <a:rPr lang="fr-FR" dirty="0" smtClean="0"/>
              <a:t>Éducation et scolarité</a:t>
            </a:r>
            <a:endParaRPr lang="fr-FR" dirty="0"/>
          </a:p>
        </p:txBody>
      </p:sp>
      <p:sp>
        <p:nvSpPr>
          <p:cNvPr id="3" name="Sous-titre 2"/>
          <p:cNvSpPr>
            <a:spLocks noGrp="1"/>
          </p:cNvSpPr>
          <p:nvPr>
            <p:ph type="subTitle" idx="1"/>
          </p:nvPr>
        </p:nvSpPr>
        <p:spPr/>
        <p:txBody>
          <a:bodyPr/>
          <a:lstStyle/>
          <a:p>
            <a:r>
              <a:rPr lang="fr-FR" dirty="0" smtClean="0"/>
              <a:t>Thème 3</a:t>
            </a:r>
            <a:endParaRPr lang="fr-FR" dirty="0"/>
          </a:p>
        </p:txBody>
      </p:sp>
      <p:pic>
        <p:nvPicPr>
          <p:cNvPr id="1025" name="Picture 1" descr="logoentête"/>
          <p:cNvPicPr>
            <a:picLocks noChangeAspect="1" noChangeArrowheads="1"/>
          </p:cNvPicPr>
          <p:nvPr/>
        </p:nvPicPr>
        <p:blipFill>
          <a:blip r:embed="rId3" cstate="print">
            <a:lum contrast="36000"/>
            <a:extLst>
              <a:ext uri="{28A0092B-C50C-407E-A947-70E740481C1C}">
                <a14:useLocalDpi xmlns:a14="http://schemas.microsoft.com/office/drawing/2010/main" val="0"/>
              </a:ext>
            </a:extLst>
          </a:blip>
          <a:srcRect/>
          <a:stretch>
            <a:fillRect/>
          </a:stretch>
        </p:blipFill>
        <p:spPr bwMode="auto">
          <a:xfrm>
            <a:off x="228600" y="155575"/>
            <a:ext cx="2376488"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3"/>
          <p:cNvSpPr txBox="1"/>
          <p:nvPr/>
        </p:nvSpPr>
        <p:spPr>
          <a:xfrm>
            <a:off x="345498" y="1563749"/>
            <a:ext cx="3177898" cy="276999"/>
          </a:xfrm>
          <a:prstGeom prst="rect">
            <a:avLst/>
          </a:prstGeom>
          <a:noFill/>
        </p:spPr>
        <p:txBody>
          <a:bodyPr wrap="none" rtlCol="0">
            <a:spAutoFit/>
          </a:bodyPr>
          <a:lstStyle/>
          <a:p>
            <a:r>
              <a:rPr lang="fr-FR" sz="1200" b="1" dirty="0" smtClean="0">
                <a:solidFill>
                  <a:srgbClr val="0000FF"/>
                </a:solidFill>
                <a:latin typeface="Arial"/>
                <a:cs typeface="Arial"/>
              </a:rPr>
              <a:t>Délégation Départementale de la Corrèze</a:t>
            </a:r>
            <a:endParaRPr lang="fr-FR" sz="1200" b="1" dirty="0">
              <a:solidFill>
                <a:srgbClr val="0000FF"/>
              </a:solidFill>
              <a:latin typeface="Arial"/>
              <a:cs typeface="Arial"/>
            </a:endParaRPr>
          </a:p>
        </p:txBody>
      </p:sp>
      <p:sp>
        <p:nvSpPr>
          <p:cNvPr id="7" name="ZoneTexte 6"/>
          <p:cNvSpPr txBox="1"/>
          <p:nvPr/>
        </p:nvSpPr>
        <p:spPr>
          <a:xfrm rot="19080000">
            <a:off x="1752012" y="2656371"/>
            <a:ext cx="6814995" cy="830997"/>
          </a:xfrm>
          <a:prstGeom prst="rect">
            <a:avLst/>
          </a:prstGeom>
          <a:noFill/>
        </p:spPr>
        <p:txBody>
          <a:bodyPr wrap="none" rtlCol="0">
            <a:spAutoFit/>
          </a:bodyPr>
          <a:lstStyle/>
          <a:p>
            <a:r>
              <a:rPr lang="fr-FR" sz="2400" b="1" i="1" dirty="0">
                <a:solidFill>
                  <a:schemeClr val="bg1"/>
                </a:solidFill>
              </a:rPr>
              <a:t>Inclusion dans la </a:t>
            </a:r>
            <a:r>
              <a:rPr lang="fr-FR" sz="2400" b="1" i="1" dirty="0" smtClean="0">
                <a:solidFill>
                  <a:schemeClr val="bg1"/>
                </a:solidFill>
              </a:rPr>
              <a:t>cité</a:t>
            </a:r>
          </a:p>
          <a:p>
            <a:r>
              <a:rPr lang="fr-FR" sz="2400" b="1" i="1" dirty="0" smtClean="0">
                <a:solidFill>
                  <a:schemeClr val="bg1"/>
                </a:solidFill>
              </a:rPr>
              <a:t>«</a:t>
            </a:r>
            <a:r>
              <a:rPr lang="fr-FR" sz="2400" b="1" i="1" dirty="0">
                <a:solidFill>
                  <a:schemeClr val="bg1"/>
                </a:solidFill>
              </a:rPr>
              <a:t> Vivre avec tout le monde comme tout le monde » </a:t>
            </a:r>
            <a:r>
              <a:rPr lang="fr-FR" sz="2400" b="1" dirty="0">
                <a:solidFill>
                  <a:schemeClr val="bg1"/>
                </a:solidFill>
              </a:rPr>
              <a:t> </a:t>
            </a:r>
          </a:p>
        </p:txBody>
      </p:sp>
    </p:spTree>
    <p:extLst>
      <p:ext uri="{BB962C8B-B14F-4D97-AF65-F5344CB8AC3E}">
        <p14:creationId xmlns:p14="http://schemas.microsoft.com/office/powerpoint/2010/main" val="1991910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Education et scolarité</a:t>
            </a:r>
            <a:endParaRPr lang="fr-FR" dirty="0"/>
          </a:p>
        </p:txBody>
      </p:sp>
      <p:sp>
        <p:nvSpPr>
          <p:cNvPr id="3" name="Espace réservé du contenu 2"/>
          <p:cNvSpPr>
            <a:spLocks noGrp="1"/>
          </p:cNvSpPr>
          <p:nvPr>
            <p:ph idx="1"/>
          </p:nvPr>
        </p:nvSpPr>
        <p:spPr>
          <a:xfrm>
            <a:off x="186755" y="1763665"/>
            <a:ext cx="8796169" cy="3579849"/>
          </a:xfrm>
        </p:spPr>
        <p:txBody>
          <a:bodyPr>
            <a:normAutofit/>
          </a:bodyPr>
          <a:lstStyle/>
          <a:p>
            <a:r>
              <a:rPr lang="fr-FR" sz="2400" i="1" dirty="0"/>
              <a:t>Pour assurer une éducation et une scolarité pour tous, avec </a:t>
            </a:r>
            <a:r>
              <a:rPr lang="fr-FR" sz="2400" i="1" dirty="0" smtClean="0"/>
              <a:t>tous</a:t>
            </a:r>
          </a:p>
          <a:p>
            <a:endParaRPr lang="fr-FR" sz="2400" dirty="0"/>
          </a:p>
          <a:p>
            <a:pPr marL="808038" lvl="0"/>
            <a:r>
              <a:rPr lang="fr-FR" sz="2400" b="0" dirty="0" smtClean="0">
                <a:sym typeface="Wingdings"/>
              </a:rPr>
              <a:t> </a:t>
            </a:r>
          </a:p>
          <a:p>
            <a:pPr marL="808038" lvl="0"/>
            <a:r>
              <a:rPr lang="fr-FR" sz="2400" b="0" dirty="0" err="1" smtClean="0">
                <a:sym typeface="Wingdings"/>
              </a:rPr>
              <a:t></a:t>
            </a:r>
            <a:r>
              <a:rPr lang="fr-FR" sz="2400" b="0" dirty="0" smtClean="0">
                <a:sym typeface="Wingdings"/>
              </a:rPr>
              <a:t>  </a:t>
            </a:r>
            <a:r>
              <a:rPr lang="fr-FR" sz="2400" dirty="0" smtClean="0"/>
              <a:t>Une </a:t>
            </a:r>
            <a:r>
              <a:rPr lang="fr-FR" sz="2400" dirty="0"/>
              <a:t>scolarisation et une éducation avec tous, à tous les degrés d’enseignement</a:t>
            </a:r>
          </a:p>
          <a:p>
            <a:endParaRPr lang="fr-FR" sz="2400" dirty="0"/>
          </a:p>
        </p:txBody>
      </p:sp>
    </p:spTree>
    <p:extLst>
      <p:ext uri="{BB962C8B-B14F-4D97-AF65-F5344CB8AC3E}">
        <p14:creationId xmlns:p14="http://schemas.microsoft.com/office/powerpoint/2010/main" val="3643236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Education et scolarité</a:t>
            </a:r>
            <a:endParaRPr lang="fr-FR" dirty="0"/>
          </a:p>
        </p:txBody>
      </p:sp>
      <p:sp>
        <p:nvSpPr>
          <p:cNvPr id="3" name="Espace réservé du contenu 2"/>
          <p:cNvSpPr>
            <a:spLocks noGrp="1"/>
          </p:cNvSpPr>
          <p:nvPr>
            <p:ph idx="1"/>
          </p:nvPr>
        </p:nvSpPr>
        <p:spPr>
          <a:xfrm>
            <a:off x="186755" y="1763665"/>
            <a:ext cx="8796169" cy="3579849"/>
          </a:xfrm>
        </p:spPr>
        <p:txBody>
          <a:bodyPr>
            <a:normAutofit/>
          </a:bodyPr>
          <a:lstStyle/>
          <a:p>
            <a:endParaRPr lang="fr-FR" sz="2400" dirty="0" smtClean="0"/>
          </a:p>
          <a:p>
            <a:endParaRPr lang="fr-FR" sz="2400" dirty="0"/>
          </a:p>
          <a:p>
            <a:pPr marL="808038" lvl="0"/>
            <a:r>
              <a:rPr lang="fr-FR" sz="2400" b="0" dirty="0" err="1" smtClean="0">
                <a:sym typeface="Wingdings"/>
              </a:rPr>
              <a:t></a:t>
            </a:r>
            <a:r>
              <a:rPr lang="fr-FR" sz="2400" b="0" dirty="0" smtClean="0">
                <a:sym typeface="Wingdings"/>
              </a:rPr>
              <a:t>  </a:t>
            </a:r>
            <a:r>
              <a:rPr lang="fr-FR" sz="2400" dirty="0" smtClean="0"/>
              <a:t>Rendre </a:t>
            </a:r>
            <a:r>
              <a:rPr lang="fr-FR" sz="2400" dirty="0"/>
              <a:t>accessible à tous l’éducation, la scolarité, les formations professionnelles et supérieures</a:t>
            </a:r>
          </a:p>
          <a:p>
            <a:endParaRPr lang="fr-FR" sz="2400" dirty="0"/>
          </a:p>
        </p:txBody>
      </p:sp>
    </p:spTree>
    <p:extLst>
      <p:ext uri="{BB962C8B-B14F-4D97-AF65-F5344CB8AC3E}">
        <p14:creationId xmlns:p14="http://schemas.microsoft.com/office/powerpoint/2010/main" val="153053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Education et scolarité</a:t>
            </a:r>
            <a:endParaRPr lang="fr-FR" dirty="0"/>
          </a:p>
        </p:txBody>
      </p:sp>
      <p:sp>
        <p:nvSpPr>
          <p:cNvPr id="3" name="Espace réservé du contenu 2"/>
          <p:cNvSpPr>
            <a:spLocks noGrp="1"/>
          </p:cNvSpPr>
          <p:nvPr>
            <p:ph idx="1"/>
          </p:nvPr>
        </p:nvSpPr>
        <p:spPr>
          <a:xfrm>
            <a:off x="186755" y="1763665"/>
            <a:ext cx="8796169" cy="3579849"/>
          </a:xfrm>
        </p:spPr>
        <p:txBody>
          <a:bodyPr>
            <a:normAutofit/>
          </a:bodyPr>
          <a:lstStyle/>
          <a:p>
            <a:endParaRPr lang="fr-FR" sz="2400" dirty="0" smtClean="0"/>
          </a:p>
          <a:p>
            <a:endParaRPr lang="fr-FR" sz="2400" dirty="0"/>
          </a:p>
          <a:p>
            <a:pPr marL="808038" lvl="0" defTabSz="804863"/>
            <a:r>
              <a:rPr lang="fr-FR" sz="2400" b="0" dirty="0" err="1" smtClean="0">
                <a:sym typeface="Wingdings"/>
              </a:rPr>
              <a:t></a:t>
            </a:r>
            <a:r>
              <a:rPr lang="fr-FR" sz="2400" b="0" dirty="0" smtClean="0">
                <a:sym typeface="Wingdings"/>
              </a:rPr>
              <a:t>  </a:t>
            </a:r>
            <a:r>
              <a:rPr lang="fr-FR" sz="2400" dirty="0" smtClean="0"/>
              <a:t>Sensibiliser</a:t>
            </a:r>
            <a:r>
              <a:rPr lang="fr-FR" sz="2400" dirty="0"/>
              <a:t>, informer et former à l’accueil des jeunes en </a:t>
            </a:r>
            <a:r>
              <a:rPr lang="fr-FR" sz="2400" dirty="0" smtClean="0"/>
              <a:t>situation </a:t>
            </a:r>
            <a:r>
              <a:rPr lang="fr-FR" sz="2400" dirty="0"/>
              <a:t>de handicap</a:t>
            </a:r>
          </a:p>
          <a:p>
            <a:endParaRPr lang="fr-FR" sz="2400" dirty="0"/>
          </a:p>
        </p:txBody>
      </p:sp>
    </p:spTree>
    <p:extLst>
      <p:ext uri="{BB962C8B-B14F-4D97-AF65-F5344CB8AC3E}">
        <p14:creationId xmlns:p14="http://schemas.microsoft.com/office/powerpoint/2010/main" val="409934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professionnel.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1677" y="3173376"/>
            <a:ext cx="3703301" cy="3703301"/>
          </a:xfrm>
          <a:prstGeom prst="rect">
            <a:avLst/>
          </a:prstGeom>
        </p:spPr>
      </p:pic>
      <p:sp>
        <p:nvSpPr>
          <p:cNvPr id="2" name="Titre 1"/>
          <p:cNvSpPr>
            <a:spLocks noGrp="1"/>
          </p:cNvSpPr>
          <p:nvPr>
            <p:ph type="ctrTitle"/>
          </p:nvPr>
        </p:nvSpPr>
        <p:spPr/>
        <p:txBody>
          <a:bodyPr/>
          <a:lstStyle/>
          <a:p>
            <a:r>
              <a:rPr lang="fr-FR" dirty="0" smtClean="0"/>
              <a:t>Vie professionnelle</a:t>
            </a:r>
            <a:endParaRPr lang="fr-FR" dirty="0"/>
          </a:p>
        </p:txBody>
      </p:sp>
      <p:sp>
        <p:nvSpPr>
          <p:cNvPr id="3" name="Sous-titre 2"/>
          <p:cNvSpPr>
            <a:spLocks noGrp="1"/>
          </p:cNvSpPr>
          <p:nvPr>
            <p:ph type="subTitle" idx="1"/>
          </p:nvPr>
        </p:nvSpPr>
        <p:spPr/>
        <p:txBody>
          <a:bodyPr/>
          <a:lstStyle/>
          <a:p>
            <a:r>
              <a:rPr lang="fr-FR" dirty="0" smtClean="0"/>
              <a:t>Thème 4</a:t>
            </a:r>
            <a:endParaRPr lang="fr-FR" dirty="0"/>
          </a:p>
        </p:txBody>
      </p:sp>
      <p:pic>
        <p:nvPicPr>
          <p:cNvPr id="1025" name="Picture 1" descr="logoentête"/>
          <p:cNvPicPr>
            <a:picLocks noChangeAspect="1" noChangeArrowheads="1"/>
          </p:cNvPicPr>
          <p:nvPr/>
        </p:nvPicPr>
        <p:blipFill>
          <a:blip r:embed="rId3" cstate="print">
            <a:lum contrast="36000"/>
            <a:extLst>
              <a:ext uri="{28A0092B-C50C-407E-A947-70E740481C1C}">
                <a14:useLocalDpi xmlns:a14="http://schemas.microsoft.com/office/drawing/2010/main" val="0"/>
              </a:ext>
            </a:extLst>
          </a:blip>
          <a:srcRect/>
          <a:stretch>
            <a:fillRect/>
          </a:stretch>
        </p:blipFill>
        <p:spPr bwMode="auto">
          <a:xfrm>
            <a:off x="228600" y="155575"/>
            <a:ext cx="2376488"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3"/>
          <p:cNvSpPr txBox="1"/>
          <p:nvPr/>
        </p:nvSpPr>
        <p:spPr>
          <a:xfrm>
            <a:off x="345498" y="1563749"/>
            <a:ext cx="3177898" cy="276999"/>
          </a:xfrm>
          <a:prstGeom prst="rect">
            <a:avLst/>
          </a:prstGeom>
          <a:noFill/>
        </p:spPr>
        <p:txBody>
          <a:bodyPr wrap="none" rtlCol="0">
            <a:spAutoFit/>
          </a:bodyPr>
          <a:lstStyle/>
          <a:p>
            <a:r>
              <a:rPr lang="fr-FR" sz="1200" b="1" dirty="0" smtClean="0">
                <a:solidFill>
                  <a:srgbClr val="0000FF"/>
                </a:solidFill>
                <a:latin typeface="Arial"/>
                <a:cs typeface="Arial"/>
              </a:rPr>
              <a:t>Délégation Départementale de la Corrèze</a:t>
            </a:r>
            <a:endParaRPr lang="fr-FR" sz="1200" b="1" dirty="0">
              <a:solidFill>
                <a:srgbClr val="0000FF"/>
              </a:solidFill>
              <a:latin typeface="Arial"/>
              <a:cs typeface="Arial"/>
            </a:endParaRPr>
          </a:p>
        </p:txBody>
      </p:sp>
      <p:sp>
        <p:nvSpPr>
          <p:cNvPr id="7" name="ZoneTexte 6"/>
          <p:cNvSpPr txBox="1"/>
          <p:nvPr/>
        </p:nvSpPr>
        <p:spPr>
          <a:xfrm rot="19080000">
            <a:off x="1752012" y="2656371"/>
            <a:ext cx="6814995" cy="830997"/>
          </a:xfrm>
          <a:prstGeom prst="rect">
            <a:avLst/>
          </a:prstGeom>
          <a:noFill/>
        </p:spPr>
        <p:txBody>
          <a:bodyPr wrap="none" rtlCol="0">
            <a:spAutoFit/>
          </a:bodyPr>
          <a:lstStyle/>
          <a:p>
            <a:r>
              <a:rPr lang="fr-FR" sz="2400" b="1" i="1" dirty="0">
                <a:solidFill>
                  <a:schemeClr val="bg1"/>
                </a:solidFill>
              </a:rPr>
              <a:t>Inclusion dans la </a:t>
            </a:r>
            <a:r>
              <a:rPr lang="fr-FR" sz="2400" b="1" i="1" dirty="0" smtClean="0">
                <a:solidFill>
                  <a:schemeClr val="bg1"/>
                </a:solidFill>
              </a:rPr>
              <a:t>cité</a:t>
            </a:r>
          </a:p>
          <a:p>
            <a:r>
              <a:rPr lang="fr-FR" sz="2400" b="1" i="1" dirty="0" smtClean="0">
                <a:solidFill>
                  <a:schemeClr val="bg1"/>
                </a:solidFill>
              </a:rPr>
              <a:t>«</a:t>
            </a:r>
            <a:r>
              <a:rPr lang="fr-FR" sz="2400" b="1" i="1" dirty="0">
                <a:solidFill>
                  <a:schemeClr val="bg1"/>
                </a:solidFill>
              </a:rPr>
              <a:t> Vivre avec tout le monde comme tout le monde » </a:t>
            </a:r>
            <a:r>
              <a:rPr lang="fr-FR" sz="2400" b="1" dirty="0">
                <a:solidFill>
                  <a:schemeClr val="bg1"/>
                </a:solidFill>
              </a:rPr>
              <a:t> </a:t>
            </a:r>
          </a:p>
        </p:txBody>
      </p:sp>
    </p:spTree>
    <p:extLst>
      <p:ext uri="{BB962C8B-B14F-4D97-AF65-F5344CB8AC3E}">
        <p14:creationId xmlns:p14="http://schemas.microsoft.com/office/powerpoint/2010/main" val="2845114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Vie professionnelle</a:t>
            </a:r>
            <a:endParaRPr lang="fr-FR" dirty="0"/>
          </a:p>
        </p:txBody>
      </p:sp>
      <p:sp>
        <p:nvSpPr>
          <p:cNvPr id="3" name="Espace réservé du contenu 2"/>
          <p:cNvSpPr>
            <a:spLocks noGrp="1"/>
          </p:cNvSpPr>
          <p:nvPr>
            <p:ph idx="1"/>
          </p:nvPr>
        </p:nvSpPr>
        <p:spPr>
          <a:xfrm>
            <a:off x="822960" y="1488428"/>
            <a:ext cx="7520940" cy="3579849"/>
          </a:xfrm>
        </p:spPr>
        <p:txBody>
          <a:bodyPr>
            <a:normAutofit/>
          </a:bodyPr>
          <a:lstStyle/>
          <a:p>
            <a:r>
              <a:rPr lang="fr-FR" sz="2400" i="1" dirty="0"/>
              <a:t>L’accès au </a:t>
            </a:r>
            <a:r>
              <a:rPr lang="fr-FR" sz="2400" i="1" dirty="0" smtClean="0"/>
              <a:t>travail</a:t>
            </a:r>
          </a:p>
          <a:p>
            <a:endParaRPr lang="fr-FR" sz="1400" dirty="0"/>
          </a:p>
          <a:p>
            <a:pPr lvl="0">
              <a:buFont typeface="Wingdings" charset="2"/>
              <a:buChar char="Ø"/>
            </a:pPr>
            <a:r>
              <a:rPr lang="fr-FR" sz="2400" dirty="0"/>
              <a:t>Être embauché pour ses compétences.</a:t>
            </a:r>
          </a:p>
          <a:p>
            <a:pPr lvl="0">
              <a:buFont typeface="Wingdings" charset="2"/>
              <a:buChar char="Ø"/>
            </a:pPr>
            <a:r>
              <a:rPr lang="fr-FR" sz="2400" dirty="0"/>
              <a:t>Garantir l’aménagement du poste et/ou du rythme de travail.</a:t>
            </a:r>
          </a:p>
          <a:p>
            <a:pPr>
              <a:buFont typeface="Wingdings" charset="2"/>
              <a:buChar char="Ø"/>
            </a:pPr>
            <a:r>
              <a:rPr lang="fr-FR" sz="2400" dirty="0"/>
              <a:t>Bénéficier de conditions de travail, de perspectives de carrières et de rémunérations équivalentes à compétences égales </a:t>
            </a:r>
          </a:p>
        </p:txBody>
      </p:sp>
    </p:spTree>
    <p:extLst>
      <p:ext uri="{BB962C8B-B14F-4D97-AF65-F5344CB8AC3E}">
        <p14:creationId xmlns:p14="http://schemas.microsoft.com/office/powerpoint/2010/main" val="141712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Vie professionnelle</a:t>
            </a:r>
            <a:endParaRPr lang="fr-FR" dirty="0"/>
          </a:p>
        </p:txBody>
      </p:sp>
      <p:sp>
        <p:nvSpPr>
          <p:cNvPr id="3" name="Espace réservé du contenu 2"/>
          <p:cNvSpPr>
            <a:spLocks noGrp="1"/>
          </p:cNvSpPr>
          <p:nvPr>
            <p:ph idx="1"/>
          </p:nvPr>
        </p:nvSpPr>
        <p:spPr>
          <a:xfrm>
            <a:off x="822960" y="1488428"/>
            <a:ext cx="7520940" cy="3579849"/>
          </a:xfrm>
        </p:spPr>
        <p:txBody>
          <a:bodyPr>
            <a:normAutofit/>
          </a:bodyPr>
          <a:lstStyle/>
          <a:p>
            <a:pPr algn="ctr"/>
            <a:r>
              <a:rPr lang="fr-FR" sz="2400" i="1" dirty="0"/>
              <a:t>Envisager une véritable « chaîne » d’accès à l’emploi </a:t>
            </a:r>
            <a:endParaRPr lang="fr-FR" sz="2400" i="1" dirty="0" smtClean="0"/>
          </a:p>
          <a:p>
            <a:pPr algn="ctr">
              <a:spcBef>
                <a:spcPts val="0"/>
              </a:spcBef>
            </a:pPr>
            <a:r>
              <a:rPr lang="fr-FR" sz="2400" i="1" dirty="0" smtClean="0"/>
              <a:t>qui passe par</a:t>
            </a:r>
          </a:p>
          <a:p>
            <a:endParaRPr lang="fr-FR" sz="1400" dirty="0"/>
          </a:p>
          <a:p>
            <a:pPr lvl="0">
              <a:buFont typeface="Wingdings" charset="2"/>
              <a:buChar char="Ø"/>
            </a:pPr>
            <a:r>
              <a:rPr lang="fr-FR" sz="2400" dirty="0"/>
              <a:t>Prendre en compte les obstacles liés au handicap ou à la maladie tout au long du parcours de formation et d’emploi et au-delà du poste lui-même, l’accessibilité des locaux de travail, de logement, le transport…</a:t>
            </a:r>
          </a:p>
        </p:txBody>
      </p:sp>
    </p:spTree>
    <p:extLst>
      <p:ext uri="{BB962C8B-B14F-4D97-AF65-F5344CB8AC3E}">
        <p14:creationId xmlns:p14="http://schemas.microsoft.com/office/powerpoint/2010/main" val="79068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Vie professionnelle</a:t>
            </a:r>
            <a:endParaRPr lang="fr-FR" dirty="0"/>
          </a:p>
        </p:txBody>
      </p:sp>
      <p:sp>
        <p:nvSpPr>
          <p:cNvPr id="3" name="Espace réservé du contenu 2"/>
          <p:cNvSpPr>
            <a:spLocks noGrp="1"/>
          </p:cNvSpPr>
          <p:nvPr>
            <p:ph idx="1"/>
          </p:nvPr>
        </p:nvSpPr>
        <p:spPr>
          <a:xfrm>
            <a:off x="822960" y="914400"/>
            <a:ext cx="7520940" cy="4195482"/>
          </a:xfrm>
        </p:spPr>
        <p:txBody>
          <a:bodyPr>
            <a:normAutofit fontScale="92500" lnSpcReduction="20000"/>
          </a:bodyPr>
          <a:lstStyle/>
          <a:p>
            <a:endParaRPr lang="fr-FR" sz="2400" i="1" dirty="0" smtClean="0"/>
          </a:p>
          <a:p>
            <a:r>
              <a:rPr lang="fr-FR" sz="2600" i="1" dirty="0" smtClean="0"/>
              <a:t>Combattre </a:t>
            </a:r>
            <a:r>
              <a:rPr lang="fr-FR" sz="2600" i="1" dirty="0"/>
              <a:t>toute forme de discriminations qui passe </a:t>
            </a:r>
            <a:r>
              <a:rPr lang="fr-FR" sz="2600" i="1" dirty="0" smtClean="0"/>
              <a:t>par</a:t>
            </a:r>
          </a:p>
          <a:p>
            <a:endParaRPr lang="fr-FR" sz="2600" dirty="0"/>
          </a:p>
          <a:p>
            <a:pPr lvl="0">
              <a:buFont typeface="Wingdings" charset="2"/>
              <a:buChar char="Ø"/>
            </a:pPr>
            <a:r>
              <a:rPr lang="fr-FR" sz="2600" dirty="0"/>
              <a:t>Prévenir et combattre toutes les formes de </a:t>
            </a:r>
            <a:r>
              <a:rPr lang="fr-FR" sz="2600" dirty="0" smtClean="0"/>
              <a:t>discrimination</a:t>
            </a:r>
          </a:p>
          <a:p>
            <a:endParaRPr lang="fr-FR" sz="2600" i="1" dirty="0" smtClean="0"/>
          </a:p>
          <a:p>
            <a:r>
              <a:rPr lang="fr-FR" sz="2600" i="1" dirty="0" smtClean="0"/>
              <a:t>Sensibiliser et informer sur l’emploi des personnes en </a:t>
            </a:r>
          </a:p>
          <a:p>
            <a:pPr>
              <a:spcBef>
                <a:spcPts val="0"/>
              </a:spcBef>
            </a:pPr>
            <a:r>
              <a:rPr lang="fr-FR" sz="2600" i="1" dirty="0" smtClean="0"/>
              <a:t>situation de handicap qui passe par</a:t>
            </a:r>
          </a:p>
          <a:p>
            <a:endParaRPr lang="fr-FR" sz="2600" dirty="0" smtClean="0"/>
          </a:p>
          <a:p>
            <a:pPr lvl="0">
              <a:buFont typeface="Wingdings" charset="2"/>
              <a:buChar char="Ø"/>
            </a:pPr>
            <a:r>
              <a:rPr lang="fr-FR" sz="2600" dirty="0" smtClean="0"/>
              <a:t>Mobiliser tous les employeurs publics et privés, y compris les employeurs de moins de 20 salariés.</a:t>
            </a:r>
          </a:p>
          <a:p>
            <a:pPr lvl="0">
              <a:buFont typeface="Wingdings" charset="2"/>
              <a:buChar char="Ø"/>
            </a:pPr>
            <a:endParaRPr lang="fr-FR" sz="2400" dirty="0"/>
          </a:p>
        </p:txBody>
      </p:sp>
    </p:spTree>
    <p:extLst>
      <p:ext uri="{BB962C8B-B14F-4D97-AF65-F5344CB8AC3E}">
        <p14:creationId xmlns:p14="http://schemas.microsoft.com/office/powerpoint/2010/main" val="2392824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Vie professionnelle</a:t>
            </a:r>
            <a:endParaRPr lang="fr-FR" dirty="0"/>
          </a:p>
        </p:txBody>
      </p:sp>
      <p:sp>
        <p:nvSpPr>
          <p:cNvPr id="3" name="Espace réservé du contenu 2"/>
          <p:cNvSpPr>
            <a:spLocks noGrp="1"/>
          </p:cNvSpPr>
          <p:nvPr>
            <p:ph idx="1"/>
          </p:nvPr>
        </p:nvSpPr>
        <p:spPr>
          <a:xfrm>
            <a:off x="822960" y="1169894"/>
            <a:ext cx="7520940" cy="4353054"/>
          </a:xfrm>
        </p:spPr>
        <p:txBody>
          <a:bodyPr>
            <a:normAutofit fontScale="92500"/>
          </a:bodyPr>
          <a:lstStyle/>
          <a:p>
            <a:pPr algn="ctr"/>
            <a:r>
              <a:rPr lang="fr-FR" sz="2600" i="1" dirty="0"/>
              <a:t>Améliorer les conditions pour accéder à l’emploi </a:t>
            </a:r>
            <a:endParaRPr lang="fr-FR" sz="2600" i="1" dirty="0" smtClean="0"/>
          </a:p>
          <a:p>
            <a:pPr algn="ctr">
              <a:spcBef>
                <a:spcPts val="0"/>
              </a:spcBef>
            </a:pPr>
            <a:r>
              <a:rPr lang="fr-FR" sz="2600" i="1" dirty="0" smtClean="0"/>
              <a:t>qui passe par</a:t>
            </a:r>
          </a:p>
          <a:p>
            <a:endParaRPr lang="fr-FR" sz="1500" dirty="0"/>
          </a:p>
          <a:p>
            <a:pPr lvl="0">
              <a:buFont typeface="Wingdings" charset="2"/>
              <a:buChar char="Ø"/>
            </a:pPr>
            <a:r>
              <a:rPr lang="fr-FR" sz="2400" dirty="0"/>
              <a:t>Engager une véritable politique d’accès à l’enseignement, à la formation initiale et continue et à la qualification tout au long de la vie,</a:t>
            </a:r>
          </a:p>
          <a:p>
            <a:pPr lvl="0">
              <a:buFont typeface="Wingdings" charset="2"/>
              <a:buChar char="Ø"/>
            </a:pPr>
            <a:r>
              <a:rPr lang="fr-FR" sz="2400" dirty="0"/>
              <a:t>Améliorer la coordination des dispositifs d’accompagnement d’accès à l’emploi, spécialisés ou non,</a:t>
            </a:r>
          </a:p>
          <a:p>
            <a:pPr lvl="0">
              <a:buFont typeface="Wingdings" charset="2"/>
              <a:buChar char="Ø"/>
            </a:pPr>
            <a:r>
              <a:rPr lang="fr-FR" sz="2400" dirty="0"/>
              <a:t>Faciliter l’accès à l’emploi par des dispositifs incitatifs : cumul entre allocations ; aides et revenus ; adaptation des horaires ; retraite anticipée…</a:t>
            </a:r>
          </a:p>
        </p:txBody>
      </p:sp>
    </p:spTree>
    <p:extLst>
      <p:ext uri="{BB962C8B-B14F-4D97-AF65-F5344CB8AC3E}">
        <p14:creationId xmlns:p14="http://schemas.microsoft.com/office/powerpoint/2010/main" val="313702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2960" y="91440"/>
            <a:ext cx="7520940" cy="548640"/>
          </a:xfrm>
        </p:spPr>
        <p:txBody>
          <a:bodyPr/>
          <a:lstStyle/>
          <a:p>
            <a:pPr algn="ctr"/>
            <a:r>
              <a:rPr lang="fr-FR" dirty="0" smtClean="0"/>
              <a:t>Vie professionnelle</a:t>
            </a:r>
            <a:endParaRPr lang="fr-FR" dirty="0"/>
          </a:p>
        </p:txBody>
      </p:sp>
      <p:sp>
        <p:nvSpPr>
          <p:cNvPr id="3" name="Espace réservé du contenu 2"/>
          <p:cNvSpPr>
            <a:spLocks noGrp="1"/>
          </p:cNvSpPr>
          <p:nvPr>
            <p:ph idx="1"/>
          </p:nvPr>
        </p:nvSpPr>
        <p:spPr>
          <a:xfrm>
            <a:off x="822960" y="887506"/>
            <a:ext cx="7520940" cy="5593976"/>
          </a:xfrm>
        </p:spPr>
        <p:txBody>
          <a:bodyPr>
            <a:noAutofit/>
          </a:bodyPr>
          <a:lstStyle/>
          <a:p>
            <a:r>
              <a:rPr lang="fr-FR" sz="2200" dirty="0" smtClean="0"/>
              <a:t>	Le taux de chômage de 21% des personnes en situation de handicap est 2 fois plus élevé que le reste de la population.</a:t>
            </a:r>
          </a:p>
          <a:p>
            <a:r>
              <a:rPr lang="fr-FR" sz="2200" dirty="0" smtClean="0"/>
              <a:t>	Le ½ million de chômeurs en situation de handicap devrait être atteint fin 2015. Ce rythme effarant impose de « faire autrement ».</a:t>
            </a:r>
          </a:p>
          <a:p>
            <a:r>
              <a:rPr lang="fr-FR" sz="2200" dirty="0" smtClean="0"/>
              <a:t>	Si l’accès des personnes en situation  au monde du travail est une priorité pour l’APF, c’est avant tout un droit pour toute personne et la condition d’une société inclusive.</a:t>
            </a:r>
            <a:endParaRPr lang="fr-FR" sz="2200" dirty="0"/>
          </a:p>
          <a:p>
            <a:r>
              <a:rPr lang="fr-FR" sz="2200" dirty="0" smtClean="0"/>
              <a:t>	L’Association </a:t>
            </a:r>
            <a:r>
              <a:rPr lang="fr-FR" sz="2200" dirty="0"/>
              <a:t>des Paralysés de France (APF) et l'Association pour la gestion du Fonds pour l'Insertion Professionnelle des Personnes Handicapées (Agefiph), </a:t>
            </a:r>
            <a:r>
              <a:rPr lang="fr-FR" sz="2200" dirty="0" smtClean="0"/>
              <a:t>viennent </a:t>
            </a:r>
            <a:r>
              <a:rPr lang="fr-FR" sz="2200" dirty="0"/>
              <a:t>de signer une convention </a:t>
            </a:r>
            <a:r>
              <a:rPr lang="fr-FR" sz="2200" dirty="0" smtClean="0"/>
              <a:t>nationale pour 3 ans. </a:t>
            </a:r>
          </a:p>
          <a:p>
            <a:r>
              <a:rPr lang="fr-FR" sz="2200" dirty="0" smtClean="0"/>
              <a:t>	Et plus largement, l’APF appelle à un plan pluriannuel exceptionnel de lutte contre le chômage des personnes en situation de handicap.</a:t>
            </a:r>
            <a:endParaRPr lang="fr-FR" sz="2200" dirty="0"/>
          </a:p>
        </p:txBody>
      </p:sp>
    </p:spTree>
    <p:extLst>
      <p:ext uri="{BB962C8B-B14F-4D97-AF65-F5344CB8AC3E}">
        <p14:creationId xmlns:p14="http://schemas.microsoft.com/office/powerpoint/2010/main" val="2544746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Citoyenneté et Dignité</a:t>
            </a:r>
            <a:endParaRPr lang="fr-FR" dirty="0"/>
          </a:p>
        </p:txBody>
      </p:sp>
      <p:sp>
        <p:nvSpPr>
          <p:cNvPr id="3" name="Sous-titre 2"/>
          <p:cNvSpPr>
            <a:spLocks noGrp="1"/>
          </p:cNvSpPr>
          <p:nvPr>
            <p:ph type="subTitle" idx="1"/>
          </p:nvPr>
        </p:nvSpPr>
        <p:spPr/>
        <p:txBody>
          <a:bodyPr/>
          <a:lstStyle/>
          <a:p>
            <a:r>
              <a:rPr lang="fr-FR" dirty="0" smtClean="0"/>
              <a:t>Thème 1</a:t>
            </a:r>
            <a:endParaRPr lang="fr-FR" dirty="0"/>
          </a:p>
        </p:txBody>
      </p:sp>
      <p:pic>
        <p:nvPicPr>
          <p:cNvPr id="1025" name="Picture 1" descr="logoentête"/>
          <p:cNvPicPr>
            <a:picLocks noChangeAspect="1" noChangeArrowheads="1"/>
          </p:cNvPicPr>
          <p:nvPr/>
        </p:nvPicPr>
        <p:blipFill>
          <a:blip r:embed="rId2" cstate="print">
            <a:lum contrast="36000"/>
            <a:extLst>
              <a:ext uri="{28A0092B-C50C-407E-A947-70E740481C1C}">
                <a14:useLocalDpi xmlns:a14="http://schemas.microsoft.com/office/drawing/2010/main" val="0"/>
              </a:ext>
            </a:extLst>
          </a:blip>
          <a:srcRect/>
          <a:stretch>
            <a:fillRect/>
          </a:stretch>
        </p:blipFill>
        <p:spPr bwMode="auto">
          <a:xfrm>
            <a:off x="228600" y="155575"/>
            <a:ext cx="2376488"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3"/>
          <p:cNvSpPr txBox="1"/>
          <p:nvPr/>
        </p:nvSpPr>
        <p:spPr>
          <a:xfrm>
            <a:off x="345498" y="1563749"/>
            <a:ext cx="3177898" cy="276999"/>
          </a:xfrm>
          <a:prstGeom prst="rect">
            <a:avLst/>
          </a:prstGeom>
          <a:noFill/>
        </p:spPr>
        <p:txBody>
          <a:bodyPr wrap="none" rtlCol="0">
            <a:spAutoFit/>
          </a:bodyPr>
          <a:lstStyle/>
          <a:p>
            <a:r>
              <a:rPr lang="fr-FR" sz="1200" b="1" dirty="0" smtClean="0">
                <a:solidFill>
                  <a:srgbClr val="0000FF"/>
                </a:solidFill>
                <a:latin typeface="Arial"/>
                <a:cs typeface="Arial"/>
              </a:rPr>
              <a:t>Délégation Départementale de la Corrèze</a:t>
            </a:r>
            <a:endParaRPr lang="fr-FR" sz="1200" b="1" dirty="0">
              <a:solidFill>
                <a:srgbClr val="0000FF"/>
              </a:solidFill>
              <a:latin typeface="Arial"/>
              <a:cs typeface="Arial"/>
            </a:endParaRPr>
          </a:p>
        </p:txBody>
      </p:sp>
      <p:sp>
        <p:nvSpPr>
          <p:cNvPr id="7" name="ZoneTexte 6"/>
          <p:cNvSpPr txBox="1"/>
          <p:nvPr/>
        </p:nvSpPr>
        <p:spPr>
          <a:xfrm rot="19080000">
            <a:off x="1752012" y="2656371"/>
            <a:ext cx="6814995" cy="830997"/>
          </a:xfrm>
          <a:prstGeom prst="rect">
            <a:avLst/>
          </a:prstGeom>
          <a:noFill/>
        </p:spPr>
        <p:txBody>
          <a:bodyPr wrap="none" rtlCol="0">
            <a:spAutoFit/>
          </a:bodyPr>
          <a:lstStyle/>
          <a:p>
            <a:r>
              <a:rPr lang="fr-FR" sz="2400" b="1" i="1" dirty="0">
                <a:solidFill>
                  <a:schemeClr val="bg1"/>
                </a:solidFill>
              </a:rPr>
              <a:t>Inclusion dans la </a:t>
            </a:r>
            <a:r>
              <a:rPr lang="fr-FR" sz="2400" b="1" i="1" dirty="0" smtClean="0">
                <a:solidFill>
                  <a:schemeClr val="bg1"/>
                </a:solidFill>
              </a:rPr>
              <a:t>cité</a:t>
            </a:r>
          </a:p>
          <a:p>
            <a:r>
              <a:rPr lang="fr-FR" sz="2400" b="1" i="1" dirty="0" smtClean="0">
                <a:solidFill>
                  <a:schemeClr val="bg1"/>
                </a:solidFill>
              </a:rPr>
              <a:t>«</a:t>
            </a:r>
            <a:r>
              <a:rPr lang="fr-FR" sz="2400" b="1" i="1" dirty="0">
                <a:solidFill>
                  <a:schemeClr val="bg1"/>
                </a:solidFill>
              </a:rPr>
              <a:t> Vivre avec tout le monde comme tout le monde » </a:t>
            </a:r>
            <a:r>
              <a:rPr lang="fr-FR" sz="2400" b="1" dirty="0">
                <a:solidFill>
                  <a:schemeClr val="bg1"/>
                </a:solidFill>
              </a:rPr>
              <a:t> </a:t>
            </a:r>
          </a:p>
        </p:txBody>
      </p:sp>
      <p:pic>
        <p:nvPicPr>
          <p:cNvPr id="5" name="Image 4" descr="citoyenneté.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3552" y="3473940"/>
            <a:ext cx="3608183" cy="3608183"/>
          </a:xfrm>
          <a:prstGeom prst="rect">
            <a:avLst/>
          </a:prstGeom>
        </p:spPr>
      </p:pic>
    </p:spTree>
    <p:extLst>
      <p:ext uri="{BB962C8B-B14F-4D97-AF65-F5344CB8AC3E}">
        <p14:creationId xmlns:p14="http://schemas.microsoft.com/office/powerpoint/2010/main" val="3648067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revenu.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8308" y="3296508"/>
            <a:ext cx="3804291" cy="3804291"/>
          </a:xfrm>
          <a:prstGeom prst="rect">
            <a:avLst/>
          </a:prstGeom>
        </p:spPr>
      </p:pic>
      <p:sp>
        <p:nvSpPr>
          <p:cNvPr id="2" name="Titre 1"/>
          <p:cNvSpPr>
            <a:spLocks noGrp="1"/>
          </p:cNvSpPr>
          <p:nvPr>
            <p:ph type="ctrTitle"/>
          </p:nvPr>
        </p:nvSpPr>
        <p:spPr/>
        <p:txBody>
          <a:bodyPr/>
          <a:lstStyle/>
          <a:p>
            <a:r>
              <a:rPr lang="fr-FR" dirty="0" smtClean="0"/>
              <a:t>Revenu d’existence</a:t>
            </a:r>
            <a:endParaRPr lang="fr-FR" dirty="0"/>
          </a:p>
        </p:txBody>
      </p:sp>
      <p:sp>
        <p:nvSpPr>
          <p:cNvPr id="3" name="Sous-titre 2"/>
          <p:cNvSpPr>
            <a:spLocks noGrp="1"/>
          </p:cNvSpPr>
          <p:nvPr>
            <p:ph type="subTitle" idx="1"/>
          </p:nvPr>
        </p:nvSpPr>
        <p:spPr/>
        <p:txBody>
          <a:bodyPr/>
          <a:lstStyle/>
          <a:p>
            <a:r>
              <a:rPr lang="fr-FR" dirty="0" smtClean="0"/>
              <a:t>Thème 5</a:t>
            </a:r>
            <a:endParaRPr lang="fr-FR" dirty="0"/>
          </a:p>
        </p:txBody>
      </p:sp>
      <p:pic>
        <p:nvPicPr>
          <p:cNvPr id="1025" name="Picture 1" descr="logoentête"/>
          <p:cNvPicPr>
            <a:picLocks noChangeAspect="1" noChangeArrowheads="1"/>
          </p:cNvPicPr>
          <p:nvPr/>
        </p:nvPicPr>
        <p:blipFill>
          <a:blip r:embed="rId3" cstate="print">
            <a:lum contrast="36000"/>
            <a:extLst>
              <a:ext uri="{28A0092B-C50C-407E-A947-70E740481C1C}">
                <a14:useLocalDpi xmlns:a14="http://schemas.microsoft.com/office/drawing/2010/main" val="0"/>
              </a:ext>
            </a:extLst>
          </a:blip>
          <a:srcRect/>
          <a:stretch>
            <a:fillRect/>
          </a:stretch>
        </p:blipFill>
        <p:spPr bwMode="auto">
          <a:xfrm>
            <a:off x="228600" y="155575"/>
            <a:ext cx="2376488"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3"/>
          <p:cNvSpPr txBox="1"/>
          <p:nvPr/>
        </p:nvSpPr>
        <p:spPr>
          <a:xfrm>
            <a:off x="345498" y="1563749"/>
            <a:ext cx="3177898" cy="276999"/>
          </a:xfrm>
          <a:prstGeom prst="rect">
            <a:avLst/>
          </a:prstGeom>
          <a:noFill/>
        </p:spPr>
        <p:txBody>
          <a:bodyPr wrap="none" rtlCol="0">
            <a:spAutoFit/>
          </a:bodyPr>
          <a:lstStyle/>
          <a:p>
            <a:r>
              <a:rPr lang="fr-FR" sz="1200" b="1" dirty="0" smtClean="0">
                <a:solidFill>
                  <a:srgbClr val="0000FF"/>
                </a:solidFill>
                <a:latin typeface="Arial"/>
                <a:cs typeface="Arial"/>
              </a:rPr>
              <a:t>Délégation Départementale de la Corrèze</a:t>
            </a:r>
            <a:endParaRPr lang="fr-FR" sz="1200" b="1" dirty="0">
              <a:solidFill>
                <a:srgbClr val="0000FF"/>
              </a:solidFill>
              <a:latin typeface="Arial"/>
              <a:cs typeface="Arial"/>
            </a:endParaRPr>
          </a:p>
        </p:txBody>
      </p:sp>
      <p:sp>
        <p:nvSpPr>
          <p:cNvPr id="7" name="ZoneTexte 6"/>
          <p:cNvSpPr txBox="1"/>
          <p:nvPr/>
        </p:nvSpPr>
        <p:spPr>
          <a:xfrm rot="19080000">
            <a:off x="1752012" y="2656371"/>
            <a:ext cx="6814995" cy="830997"/>
          </a:xfrm>
          <a:prstGeom prst="rect">
            <a:avLst/>
          </a:prstGeom>
          <a:noFill/>
        </p:spPr>
        <p:txBody>
          <a:bodyPr wrap="none" rtlCol="0">
            <a:spAutoFit/>
          </a:bodyPr>
          <a:lstStyle/>
          <a:p>
            <a:r>
              <a:rPr lang="fr-FR" sz="2400" b="1" i="1" dirty="0">
                <a:solidFill>
                  <a:schemeClr val="bg1"/>
                </a:solidFill>
              </a:rPr>
              <a:t>Inclusion dans la </a:t>
            </a:r>
            <a:r>
              <a:rPr lang="fr-FR" sz="2400" b="1" i="1" dirty="0" smtClean="0">
                <a:solidFill>
                  <a:schemeClr val="bg1"/>
                </a:solidFill>
              </a:rPr>
              <a:t>cité</a:t>
            </a:r>
          </a:p>
          <a:p>
            <a:r>
              <a:rPr lang="fr-FR" sz="2400" b="1" i="1" dirty="0" smtClean="0">
                <a:solidFill>
                  <a:schemeClr val="bg1"/>
                </a:solidFill>
              </a:rPr>
              <a:t>«</a:t>
            </a:r>
            <a:r>
              <a:rPr lang="fr-FR" sz="2400" b="1" i="1" dirty="0">
                <a:solidFill>
                  <a:schemeClr val="bg1"/>
                </a:solidFill>
              </a:rPr>
              <a:t> Vivre avec tout le monde comme tout le monde » </a:t>
            </a:r>
            <a:r>
              <a:rPr lang="fr-FR" sz="2400" b="1" dirty="0">
                <a:solidFill>
                  <a:schemeClr val="bg1"/>
                </a:solidFill>
              </a:rPr>
              <a:t> </a:t>
            </a:r>
          </a:p>
        </p:txBody>
      </p:sp>
    </p:spTree>
    <p:extLst>
      <p:ext uri="{BB962C8B-B14F-4D97-AF65-F5344CB8AC3E}">
        <p14:creationId xmlns:p14="http://schemas.microsoft.com/office/powerpoint/2010/main" val="1459648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REVENU D’EXISTENCE</a:t>
            </a:r>
            <a:endParaRPr lang="fr-FR" dirty="0"/>
          </a:p>
        </p:txBody>
      </p:sp>
      <p:sp>
        <p:nvSpPr>
          <p:cNvPr id="3" name="Espace réservé du contenu 2"/>
          <p:cNvSpPr>
            <a:spLocks noGrp="1"/>
          </p:cNvSpPr>
          <p:nvPr>
            <p:ph idx="1"/>
          </p:nvPr>
        </p:nvSpPr>
        <p:spPr>
          <a:xfrm>
            <a:off x="822960" y="1100628"/>
            <a:ext cx="7520940" cy="4454606"/>
          </a:xfrm>
        </p:spPr>
        <p:txBody>
          <a:bodyPr>
            <a:normAutofit/>
          </a:bodyPr>
          <a:lstStyle/>
          <a:p>
            <a:pPr algn="ctr">
              <a:spcAft>
                <a:spcPts val="0"/>
              </a:spcAft>
            </a:pPr>
            <a:r>
              <a:rPr lang="fr-FR" sz="2400" dirty="0" smtClean="0"/>
              <a:t> </a:t>
            </a:r>
            <a:r>
              <a:rPr lang="fr-FR" sz="2400" b="0" dirty="0" smtClean="0">
                <a:sym typeface="Wingdings"/>
              </a:rPr>
              <a:t>  </a:t>
            </a:r>
            <a:r>
              <a:rPr lang="fr-FR" sz="2400" i="1" dirty="0" smtClean="0"/>
              <a:t>Garantir un revenu d’existence décent à tous</a:t>
            </a:r>
          </a:p>
          <a:p>
            <a:pPr>
              <a:spcAft>
                <a:spcPts val="0"/>
              </a:spcAft>
            </a:pPr>
            <a:r>
              <a:rPr lang="fr-FR" sz="2400" b="0" dirty="0" smtClean="0"/>
              <a:t>	</a:t>
            </a:r>
            <a:r>
              <a:rPr lang="fr-FR" sz="2400" dirty="0" smtClean="0"/>
              <a:t>Quand </a:t>
            </a:r>
            <a:r>
              <a:rPr lang="fr-FR" sz="2400" dirty="0"/>
              <a:t>l’handicap survient  la situation </a:t>
            </a:r>
            <a:r>
              <a:rPr lang="fr-FR" sz="2400" dirty="0" smtClean="0"/>
              <a:t>financière change </a:t>
            </a:r>
            <a:r>
              <a:rPr lang="fr-FR" sz="2400" dirty="0"/>
              <a:t>en plus de la personne que nous avons </a:t>
            </a:r>
            <a:r>
              <a:rPr lang="fr-FR" sz="2400" dirty="0" smtClean="0"/>
              <a:t>connue par </a:t>
            </a:r>
            <a:r>
              <a:rPr lang="fr-FR" sz="2400" dirty="0"/>
              <a:t>le passé</a:t>
            </a:r>
            <a:r>
              <a:rPr lang="fr-FR" sz="2400" dirty="0" smtClean="0"/>
              <a:t>.</a:t>
            </a:r>
          </a:p>
          <a:p>
            <a:pPr>
              <a:spcAft>
                <a:spcPts val="0"/>
              </a:spcAft>
            </a:pPr>
            <a:r>
              <a:rPr lang="fr-FR" sz="2400" dirty="0" smtClean="0"/>
              <a:t> 	Comme </a:t>
            </a:r>
            <a:r>
              <a:rPr lang="fr-FR" sz="2400" dirty="0"/>
              <a:t>ceux qui ont travaillé 40 ans </a:t>
            </a:r>
            <a:r>
              <a:rPr lang="fr-FR" sz="2400" dirty="0" smtClean="0"/>
              <a:t>comme </a:t>
            </a:r>
            <a:r>
              <a:rPr lang="fr-FR" sz="2400" dirty="0"/>
              <a:t>mon conjoint </a:t>
            </a:r>
            <a:r>
              <a:rPr lang="fr-FR" sz="2400" dirty="0" smtClean="0"/>
              <a:t>, ils </a:t>
            </a:r>
            <a:r>
              <a:rPr lang="fr-FR" sz="2400" dirty="0"/>
              <a:t>se </a:t>
            </a:r>
            <a:r>
              <a:rPr lang="fr-FR" sz="2400" dirty="0" smtClean="0"/>
              <a:t>retrouvent avec </a:t>
            </a:r>
            <a:r>
              <a:rPr lang="fr-FR" sz="2400" dirty="0"/>
              <a:t>50% en </a:t>
            </a:r>
            <a:r>
              <a:rPr lang="fr-FR" sz="2400" dirty="0" smtClean="0"/>
              <a:t>moins sur </a:t>
            </a:r>
            <a:r>
              <a:rPr lang="fr-FR" sz="2400" dirty="0"/>
              <a:t>le salaire initial. Il faut gérer la gestion quotidienne des </a:t>
            </a:r>
            <a:r>
              <a:rPr lang="fr-FR" sz="2400" dirty="0" smtClean="0"/>
              <a:t>dépenses </a:t>
            </a:r>
            <a:r>
              <a:rPr lang="fr-FR" sz="2400" dirty="0"/>
              <a:t>et plus l’handicap. Faire face aux </a:t>
            </a:r>
            <a:r>
              <a:rPr lang="fr-FR" sz="2400" dirty="0" smtClean="0"/>
              <a:t>dépenses </a:t>
            </a:r>
            <a:r>
              <a:rPr lang="fr-FR" sz="2400" dirty="0"/>
              <a:t>du logement, chauffage, impôts, entretien de celui-ci, etc</a:t>
            </a:r>
            <a:r>
              <a:rPr lang="fr-FR" sz="2400" dirty="0" smtClean="0"/>
              <a:t>…</a:t>
            </a:r>
          </a:p>
          <a:p>
            <a:pPr marL="633413">
              <a:spcAft>
                <a:spcPts val="0"/>
              </a:spcAft>
              <a:tabLst>
                <a:tab pos="717550" algn="l"/>
              </a:tabLst>
            </a:pPr>
            <a:r>
              <a:rPr lang="fr-FR" sz="2400" dirty="0" smtClean="0"/>
              <a:t>Le </a:t>
            </a:r>
            <a:r>
              <a:rPr lang="fr-FR" sz="2400" dirty="0"/>
              <a:t>transport adapté cela coûte </a:t>
            </a:r>
            <a:r>
              <a:rPr lang="fr-FR" sz="2400" b="0" dirty="0"/>
              <a:t>!</a:t>
            </a:r>
          </a:p>
          <a:p>
            <a:endParaRPr lang="fr-FR" sz="2400" b="0" dirty="0"/>
          </a:p>
        </p:txBody>
      </p:sp>
    </p:spTree>
    <p:extLst>
      <p:ext uri="{BB962C8B-B14F-4D97-AF65-F5344CB8AC3E}">
        <p14:creationId xmlns:p14="http://schemas.microsoft.com/office/powerpoint/2010/main" val="3910553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REVENU D’EXISTENCE</a:t>
            </a:r>
            <a:endParaRPr lang="fr-FR" dirty="0"/>
          </a:p>
        </p:txBody>
      </p:sp>
      <p:sp>
        <p:nvSpPr>
          <p:cNvPr id="3" name="Espace réservé du contenu 2"/>
          <p:cNvSpPr>
            <a:spLocks noGrp="1"/>
          </p:cNvSpPr>
          <p:nvPr>
            <p:ph idx="1"/>
          </p:nvPr>
        </p:nvSpPr>
        <p:spPr>
          <a:xfrm>
            <a:off x="822960" y="1100628"/>
            <a:ext cx="7520940" cy="4454606"/>
          </a:xfrm>
        </p:spPr>
        <p:txBody>
          <a:bodyPr>
            <a:normAutofit/>
          </a:bodyPr>
          <a:lstStyle/>
          <a:p>
            <a:r>
              <a:rPr lang="fr-FR" sz="2400" b="0" dirty="0" smtClean="0"/>
              <a:t>	</a:t>
            </a:r>
          </a:p>
          <a:p>
            <a:pPr algn="ctr"/>
            <a:r>
              <a:rPr lang="fr-FR" sz="2400" b="0" dirty="0" smtClean="0"/>
              <a:t>	</a:t>
            </a:r>
            <a:r>
              <a:rPr lang="fr-FR" sz="2400" i="1" dirty="0" smtClean="0"/>
              <a:t>Le handicap </a:t>
            </a:r>
            <a:r>
              <a:rPr lang="fr-FR" sz="2400" i="1" dirty="0"/>
              <a:t>n’est pas une barrière, </a:t>
            </a:r>
            <a:endParaRPr lang="fr-FR" sz="2400" i="1" dirty="0" smtClean="0"/>
          </a:p>
          <a:p>
            <a:r>
              <a:rPr lang="fr-FR" sz="2400" dirty="0" smtClean="0"/>
              <a:t>	La </a:t>
            </a:r>
            <a:r>
              <a:rPr lang="fr-FR" sz="2400" dirty="0"/>
              <a:t>personne s’exprime, </a:t>
            </a:r>
            <a:r>
              <a:rPr lang="fr-FR" sz="2400" dirty="0" smtClean="0"/>
              <a:t>pense </a:t>
            </a:r>
            <a:r>
              <a:rPr lang="fr-FR" sz="2400" dirty="0"/>
              <a:t>à des objectifs, etc… gère la vie quotidienne selon ses moyens mis en place, mais toujours avec une base de revenu </a:t>
            </a:r>
            <a:r>
              <a:rPr lang="fr-FR" sz="2400" dirty="0" smtClean="0"/>
              <a:t>faible. Souvent </a:t>
            </a:r>
            <a:r>
              <a:rPr lang="fr-FR" sz="2400" dirty="0"/>
              <a:t>le revenu freine la possibilité </a:t>
            </a:r>
            <a:r>
              <a:rPr lang="fr-FR" sz="2400" dirty="0" smtClean="0"/>
              <a:t>d’avancer </a:t>
            </a:r>
            <a:r>
              <a:rPr lang="fr-FR" sz="2400" dirty="0"/>
              <a:t>dans les activités, les projets.</a:t>
            </a:r>
          </a:p>
          <a:p>
            <a:endParaRPr lang="fr-FR" sz="2400" b="0" dirty="0"/>
          </a:p>
        </p:txBody>
      </p:sp>
    </p:spTree>
    <p:extLst>
      <p:ext uri="{BB962C8B-B14F-4D97-AF65-F5344CB8AC3E}">
        <p14:creationId xmlns:p14="http://schemas.microsoft.com/office/powerpoint/2010/main" val="2096724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REVENU D’EXISTENCE</a:t>
            </a:r>
            <a:endParaRPr lang="fr-FR" dirty="0"/>
          </a:p>
        </p:txBody>
      </p:sp>
      <p:sp>
        <p:nvSpPr>
          <p:cNvPr id="3" name="Espace réservé du contenu 2"/>
          <p:cNvSpPr>
            <a:spLocks noGrp="1"/>
          </p:cNvSpPr>
          <p:nvPr>
            <p:ph idx="1"/>
          </p:nvPr>
        </p:nvSpPr>
        <p:spPr>
          <a:xfrm>
            <a:off x="822960" y="1100628"/>
            <a:ext cx="7520940" cy="4454606"/>
          </a:xfrm>
        </p:spPr>
        <p:txBody>
          <a:bodyPr>
            <a:normAutofit/>
          </a:bodyPr>
          <a:lstStyle/>
          <a:p>
            <a:r>
              <a:rPr lang="fr-FR" sz="2400" b="0" dirty="0" smtClean="0"/>
              <a:t> </a:t>
            </a:r>
          </a:p>
          <a:p>
            <a:r>
              <a:rPr lang="fr-FR" sz="2400" b="0" dirty="0" smtClean="0"/>
              <a:t>	</a:t>
            </a:r>
            <a:r>
              <a:rPr lang="fr-FR" sz="2400" dirty="0" smtClean="0"/>
              <a:t>Il </a:t>
            </a:r>
            <a:r>
              <a:rPr lang="fr-FR" sz="2400" dirty="0"/>
              <a:t>n’est pas facile de sortir de  l’assistanat car faute de </a:t>
            </a:r>
            <a:r>
              <a:rPr lang="fr-FR" sz="2400" dirty="0" smtClean="0"/>
              <a:t>moyen. Être </a:t>
            </a:r>
            <a:r>
              <a:rPr lang="fr-FR" sz="2400" dirty="0"/>
              <a:t>digne n’a pas de place au vu de la société, un citoyen comme les autres, un salaire minimum serait le bien venu dans de nombreux cas. Ne parlons pas des aides techniques qui sont horriblement </a:t>
            </a:r>
            <a:r>
              <a:rPr lang="fr-FR" sz="2400" dirty="0" smtClean="0"/>
              <a:t>chères. </a:t>
            </a:r>
            <a:r>
              <a:rPr lang="fr-FR" sz="2400" dirty="0"/>
              <a:t>Là il y a beaucoup de travail à faire sur le coût.</a:t>
            </a:r>
          </a:p>
          <a:p>
            <a:endParaRPr lang="fr-FR" sz="2400" b="0" dirty="0"/>
          </a:p>
        </p:txBody>
      </p:sp>
    </p:spTree>
    <p:extLst>
      <p:ext uri="{BB962C8B-B14F-4D97-AF65-F5344CB8AC3E}">
        <p14:creationId xmlns:p14="http://schemas.microsoft.com/office/powerpoint/2010/main" val="2092125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REVENU D’EXISTENCE</a:t>
            </a:r>
            <a:endParaRPr lang="fr-FR" dirty="0"/>
          </a:p>
        </p:txBody>
      </p:sp>
      <p:sp>
        <p:nvSpPr>
          <p:cNvPr id="3" name="Espace réservé du contenu 2"/>
          <p:cNvSpPr>
            <a:spLocks noGrp="1"/>
          </p:cNvSpPr>
          <p:nvPr>
            <p:ph idx="1"/>
          </p:nvPr>
        </p:nvSpPr>
        <p:spPr>
          <a:xfrm>
            <a:off x="822960" y="1100628"/>
            <a:ext cx="7520940" cy="4454606"/>
          </a:xfrm>
        </p:spPr>
        <p:txBody>
          <a:bodyPr>
            <a:normAutofit/>
          </a:bodyPr>
          <a:lstStyle/>
          <a:p>
            <a:r>
              <a:rPr lang="fr-FR" sz="2400" b="0" dirty="0" smtClean="0"/>
              <a:t> 	</a:t>
            </a:r>
          </a:p>
          <a:p>
            <a:r>
              <a:rPr lang="fr-FR" sz="2400" b="0" dirty="0" smtClean="0"/>
              <a:t>	</a:t>
            </a:r>
            <a:r>
              <a:rPr lang="fr-FR" sz="2400" dirty="0" smtClean="0"/>
              <a:t>Ne </a:t>
            </a:r>
            <a:r>
              <a:rPr lang="fr-FR" sz="2400" dirty="0"/>
              <a:t>pas tenir compte de la situation financière du </a:t>
            </a:r>
            <a:r>
              <a:rPr lang="fr-FR" sz="2400" dirty="0" smtClean="0"/>
              <a:t>conjoint </a:t>
            </a:r>
            <a:r>
              <a:rPr lang="fr-FR" sz="2400" dirty="0"/>
              <a:t>car </a:t>
            </a:r>
            <a:r>
              <a:rPr lang="fr-FR" sz="2400" dirty="0" smtClean="0"/>
              <a:t>double </a:t>
            </a:r>
            <a:r>
              <a:rPr lang="fr-FR" sz="2400" dirty="0"/>
              <a:t>travail se présente à lui et sa </a:t>
            </a:r>
            <a:r>
              <a:rPr lang="fr-FR" sz="2400" dirty="0" smtClean="0"/>
              <a:t>santé, </a:t>
            </a:r>
            <a:r>
              <a:rPr lang="fr-FR" sz="2400" dirty="0"/>
              <a:t>bien </a:t>
            </a:r>
            <a:r>
              <a:rPr lang="fr-FR" sz="2400" dirty="0" smtClean="0"/>
              <a:t>souvent, s’épuise </a:t>
            </a:r>
            <a:r>
              <a:rPr lang="fr-FR" sz="2400" dirty="0"/>
              <a:t>de la charge.</a:t>
            </a:r>
          </a:p>
          <a:p>
            <a:pPr indent="15875"/>
            <a:r>
              <a:rPr lang="fr-FR" sz="2400" dirty="0"/>
              <a:t>Si celui-ci s’arrête de </a:t>
            </a:r>
            <a:r>
              <a:rPr lang="fr-FR" sz="2400" dirty="0" smtClean="0"/>
              <a:t>travailler, </a:t>
            </a:r>
            <a:r>
              <a:rPr lang="fr-FR" sz="2400" dirty="0"/>
              <a:t>comme c’est mon </a:t>
            </a:r>
            <a:r>
              <a:rPr lang="fr-FR" sz="2400" dirty="0" smtClean="0"/>
              <a:t>cas, </a:t>
            </a:r>
            <a:r>
              <a:rPr lang="fr-FR" sz="2400" dirty="0"/>
              <a:t>qu’il soit rémunéré à sa juste </a:t>
            </a:r>
            <a:r>
              <a:rPr lang="fr-FR" sz="2400" dirty="0" smtClean="0"/>
              <a:t>valeur, </a:t>
            </a:r>
            <a:r>
              <a:rPr lang="fr-FR" sz="2400" dirty="0"/>
              <a:t>comme un salaire et non à 3,69€ de l’heure.</a:t>
            </a:r>
          </a:p>
          <a:p>
            <a:endParaRPr lang="fr-FR" sz="2400" b="0" dirty="0"/>
          </a:p>
        </p:txBody>
      </p:sp>
    </p:spTree>
    <p:extLst>
      <p:ext uri="{BB962C8B-B14F-4D97-AF65-F5344CB8AC3E}">
        <p14:creationId xmlns:p14="http://schemas.microsoft.com/office/powerpoint/2010/main" val="1795534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dépenseshandicap.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8800" y="3225847"/>
            <a:ext cx="3763799" cy="3763799"/>
          </a:xfrm>
          <a:prstGeom prst="rect">
            <a:avLst/>
          </a:prstGeom>
        </p:spPr>
      </p:pic>
      <p:sp>
        <p:nvSpPr>
          <p:cNvPr id="2" name="Titre 1"/>
          <p:cNvSpPr>
            <a:spLocks noGrp="1"/>
          </p:cNvSpPr>
          <p:nvPr>
            <p:ph type="ctrTitle"/>
          </p:nvPr>
        </p:nvSpPr>
        <p:spPr>
          <a:xfrm rot="19140000">
            <a:off x="794242" y="1669234"/>
            <a:ext cx="5835096" cy="1204306"/>
          </a:xfrm>
        </p:spPr>
        <p:txBody>
          <a:bodyPr/>
          <a:lstStyle/>
          <a:p>
            <a:r>
              <a:rPr lang="fr-FR" dirty="0" smtClean="0"/>
              <a:t>Dépenses liées au handicap</a:t>
            </a:r>
            <a:endParaRPr lang="fr-FR" dirty="0"/>
          </a:p>
        </p:txBody>
      </p:sp>
      <p:sp>
        <p:nvSpPr>
          <p:cNvPr id="3" name="Sous-titre 2"/>
          <p:cNvSpPr>
            <a:spLocks noGrp="1"/>
          </p:cNvSpPr>
          <p:nvPr>
            <p:ph type="subTitle" idx="1"/>
          </p:nvPr>
        </p:nvSpPr>
        <p:spPr/>
        <p:txBody>
          <a:bodyPr/>
          <a:lstStyle/>
          <a:p>
            <a:r>
              <a:rPr lang="fr-FR" dirty="0" smtClean="0"/>
              <a:t>Thème 6</a:t>
            </a:r>
            <a:endParaRPr lang="fr-FR" dirty="0"/>
          </a:p>
        </p:txBody>
      </p:sp>
      <p:pic>
        <p:nvPicPr>
          <p:cNvPr id="1025" name="Picture 1" descr="logoentête"/>
          <p:cNvPicPr>
            <a:picLocks noChangeAspect="1" noChangeArrowheads="1"/>
          </p:cNvPicPr>
          <p:nvPr/>
        </p:nvPicPr>
        <p:blipFill>
          <a:blip r:embed="rId3" cstate="print">
            <a:lum contrast="36000"/>
            <a:extLst>
              <a:ext uri="{28A0092B-C50C-407E-A947-70E740481C1C}">
                <a14:useLocalDpi xmlns:a14="http://schemas.microsoft.com/office/drawing/2010/main" val="0"/>
              </a:ext>
            </a:extLst>
          </a:blip>
          <a:srcRect/>
          <a:stretch>
            <a:fillRect/>
          </a:stretch>
        </p:blipFill>
        <p:spPr bwMode="auto">
          <a:xfrm>
            <a:off x="228600" y="155575"/>
            <a:ext cx="2376488"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3"/>
          <p:cNvSpPr txBox="1"/>
          <p:nvPr/>
        </p:nvSpPr>
        <p:spPr>
          <a:xfrm>
            <a:off x="345498" y="1563749"/>
            <a:ext cx="3177898" cy="276999"/>
          </a:xfrm>
          <a:prstGeom prst="rect">
            <a:avLst/>
          </a:prstGeom>
          <a:noFill/>
        </p:spPr>
        <p:txBody>
          <a:bodyPr wrap="none" rtlCol="0">
            <a:spAutoFit/>
          </a:bodyPr>
          <a:lstStyle/>
          <a:p>
            <a:r>
              <a:rPr lang="fr-FR" sz="1200" b="1" dirty="0" smtClean="0">
                <a:solidFill>
                  <a:srgbClr val="0000FF"/>
                </a:solidFill>
                <a:latin typeface="Arial"/>
                <a:cs typeface="Arial"/>
              </a:rPr>
              <a:t>Délégation Départementale de la Corrèze</a:t>
            </a:r>
            <a:endParaRPr lang="fr-FR" sz="1200" b="1" dirty="0">
              <a:solidFill>
                <a:srgbClr val="0000FF"/>
              </a:solidFill>
              <a:latin typeface="Arial"/>
              <a:cs typeface="Arial"/>
            </a:endParaRPr>
          </a:p>
        </p:txBody>
      </p:sp>
      <p:sp>
        <p:nvSpPr>
          <p:cNvPr id="7" name="ZoneTexte 6"/>
          <p:cNvSpPr txBox="1"/>
          <p:nvPr/>
        </p:nvSpPr>
        <p:spPr>
          <a:xfrm rot="19080000">
            <a:off x="1752012" y="2656371"/>
            <a:ext cx="6814995" cy="830997"/>
          </a:xfrm>
          <a:prstGeom prst="rect">
            <a:avLst/>
          </a:prstGeom>
          <a:noFill/>
        </p:spPr>
        <p:txBody>
          <a:bodyPr wrap="none" rtlCol="0">
            <a:spAutoFit/>
          </a:bodyPr>
          <a:lstStyle/>
          <a:p>
            <a:r>
              <a:rPr lang="fr-FR" sz="2400" b="1" i="1" dirty="0">
                <a:solidFill>
                  <a:schemeClr val="bg1"/>
                </a:solidFill>
              </a:rPr>
              <a:t>Inclusion dans la </a:t>
            </a:r>
            <a:r>
              <a:rPr lang="fr-FR" sz="2400" b="1" i="1" dirty="0" smtClean="0">
                <a:solidFill>
                  <a:schemeClr val="bg1"/>
                </a:solidFill>
              </a:rPr>
              <a:t>cité</a:t>
            </a:r>
          </a:p>
          <a:p>
            <a:r>
              <a:rPr lang="fr-FR" sz="2400" b="1" i="1" dirty="0" smtClean="0">
                <a:solidFill>
                  <a:schemeClr val="bg1"/>
                </a:solidFill>
              </a:rPr>
              <a:t>«</a:t>
            </a:r>
            <a:r>
              <a:rPr lang="fr-FR" sz="2400" b="1" i="1" dirty="0">
                <a:solidFill>
                  <a:schemeClr val="bg1"/>
                </a:solidFill>
              </a:rPr>
              <a:t> Vivre avec tout le monde comme tout le monde » </a:t>
            </a:r>
            <a:r>
              <a:rPr lang="fr-FR" sz="2400" b="1" dirty="0">
                <a:solidFill>
                  <a:schemeClr val="bg1"/>
                </a:solidFill>
              </a:rPr>
              <a:t> </a:t>
            </a:r>
          </a:p>
        </p:txBody>
      </p:sp>
    </p:spTree>
    <p:extLst>
      <p:ext uri="{BB962C8B-B14F-4D97-AF65-F5344CB8AC3E}">
        <p14:creationId xmlns:p14="http://schemas.microsoft.com/office/powerpoint/2010/main" val="4223085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DÉPENSEs LIÉeS AU HANDICAP</a:t>
            </a:r>
            <a:endParaRPr lang="fr-FR" dirty="0"/>
          </a:p>
        </p:txBody>
      </p:sp>
      <p:sp>
        <p:nvSpPr>
          <p:cNvPr id="3" name="Espace réservé du contenu 2"/>
          <p:cNvSpPr>
            <a:spLocks noGrp="1"/>
          </p:cNvSpPr>
          <p:nvPr>
            <p:ph idx="1"/>
          </p:nvPr>
        </p:nvSpPr>
        <p:spPr/>
        <p:txBody>
          <a:bodyPr>
            <a:normAutofit/>
          </a:bodyPr>
          <a:lstStyle/>
          <a:p>
            <a:pPr algn="ctr"/>
            <a:r>
              <a:rPr lang="fr-FR" sz="2400" dirty="0"/>
              <a:t>Pour financer toutes les dépenses liées au </a:t>
            </a:r>
            <a:r>
              <a:rPr lang="fr-FR" sz="2400" dirty="0" smtClean="0"/>
              <a:t>handicap</a:t>
            </a:r>
          </a:p>
          <a:p>
            <a:pPr marL="0" indent="0"/>
            <a:endParaRPr lang="fr-FR" sz="2400" i="1" dirty="0" smtClean="0"/>
          </a:p>
          <a:p>
            <a:pPr marL="0" indent="0"/>
            <a:r>
              <a:rPr lang="fr-FR" sz="2400" i="1" dirty="0" smtClean="0"/>
              <a:t>Le </a:t>
            </a:r>
            <a:r>
              <a:rPr lang="fr-FR" sz="2400" i="1" dirty="0"/>
              <a:t>choix de son mode de </a:t>
            </a:r>
            <a:r>
              <a:rPr lang="fr-FR" sz="2400" i="1" dirty="0" smtClean="0"/>
              <a:t>vie</a:t>
            </a:r>
          </a:p>
          <a:p>
            <a:pPr marL="0" indent="0"/>
            <a:r>
              <a:rPr lang="fr-FR" sz="700" i="1" dirty="0" smtClean="0"/>
              <a:t> </a:t>
            </a:r>
            <a:endParaRPr lang="fr-FR" sz="700" dirty="0"/>
          </a:p>
          <a:p>
            <a:pPr lvl="0">
              <a:buFont typeface="Wingdings" charset="2"/>
              <a:buChar char="Ø"/>
            </a:pPr>
            <a:r>
              <a:rPr lang="fr-FR" sz="2400" dirty="0"/>
              <a:t>Voir ses choix respectés.</a:t>
            </a:r>
          </a:p>
          <a:p>
            <a:pPr lvl="0">
              <a:spcBef>
                <a:spcPts val="0"/>
              </a:spcBef>
              <a:buFont typeface="Wingdings" charset="2"/>
              <a:buChar char="Ø"/>
            </a:pPr>
            <a:endParaRPr lang="fr-FR" sz="2400" dirty="0" smtClean="0"/>
          </a:p>
          <a:p>
            <a:pPr lvl="0">
              <a:buFont typeface="Wingdings" charset="2"/>
              <a:buChar char="Ø"/>
            </a:pPr>
            <a:r>
              <a:rPr lang="fr-FR" sz="2400" dirty="0" smtClean="0"/>
              <a:t>Vivre </a:t>
            </a:r>
            <a:r>
              <a:rPr lang="fr-FR" sz="2400" dirty="0"/>
              <a:t>de la façon la plus autonome possible</a:t>
            </a:r>
            <a:r>
              <a:rPr lang="fr-FR" sz="2400" b="0" dirty="0"/>
              <a:t>.</a:t>
            </a:r>
          </a:p>
        </p:txBody>
      </p:sp>
    </p:spTree>
    <p:extLst>
      <p:ext uri="{BB962C8B-B14F-4D97-AF65-F5344CB8AC3E}">
        <p14:creationId xmlns:p14="http://schemas.microsoft.com/office/powerpoint/2010/main" val="3396700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22960" y="591395"/>
            <a:ext cx="7520940" cy="6156323"/>
          </a:xfrm>
        </p:spPr>
        <p:txBody>
          <a:bodyPr>
            <a:normAutofit lnSpcReduction="10000"/>
          </a:bodyPr>
          <a:lstStyle/>
          <a:p>
            <a:pPr marL="0" indent="0"/>
            <a:endParaRPr lang="fr-FR" sz="2400" i="1" dirty="0" smtClean="0"/>
          </a:p>
          <a:p>
            <a:pPr marL="0" indent="0"/>
            <a:endParaRPr lang="fr-FR" sz="1200" i="1" dirty="0" smtClean="0"/>
          </a:p>
          <a:p>
            <a:pPr marL="0" indent="0"/>
            <a:r>
              <a:rPr lang="fr-FR" sz="2400" i="1" dirty="0" smtClean="0"/>
              <a:t>Reconnaître </a:t>
            </a:r>
            <a:r>
              <a:rPr lang="fr-FR" sz="2400" i="1" dirty="0"/>
              <a:t>la personne en situation de handicap comme experte de sa vie quotidienne</a:t>
            </a:r>
            <a:r>
              <a:rPr lang="fr-FR" sz="2400" dirty="0"/>
              <a:t> </a:t>
            </a:r>
            <a:r>
              <a:rPr lang="fr-FR" sz="700" b="0" i="1" dirty="0" smtClean="0"/>
              <a:t> </a:t>
            </a:r>
            <a:endParaRPr lang="fr-FR" sz="700" b="0" dirty="0"/>
          </a:p>
          <a:p>
            <a:pPr lvl="0">
              <a:spcBef>
                <a:spcPts val="1200"/>
              </a:spcBef>
              <a:buFont typeface="Wingdings" charset="2"/>
              <a:buChar char="Ø"/>
            </a:pPr>
            <a:r>
              <a:rPr lang="fr-FR" sz="2400" dirty="0"/>
              <a:t>Porter une attention concrète aux demandes et aux besoins d’aide des personnes en situation de handicap.</a:t>
            </a:r>
          </a:p>
          <a:p>
            <a:pPr lvl="0">
              <a:buFont typeface="Wingdings" charset="2"/>
              <a:buChar char="Ø"/>
            </a:pPr>
            <a:r>
              <a:rPr lang="fr-FR" sz="2400" dirty="0"/>
              <a:t>Entendre l’expression des personnes sans préjugés, ni suspicions.</a:t>
            </a:r>
          </a:p>
          <a:p>
            <a:pPr lvl="0">
              <a:buFont typeface="Wingdings" charset="2"/>
              <a:buChar char="Ø"/>
            </a:pPr>
            <a:r>
              <a:rPr lang="fr-FR" sz="2400" dirty="0"/>
              <a:t>Défendre le principe d’un droit à compensation intégrale des surcoûts liés au handicap, </a:t>
            </a:r>
          </a:p>
          <a:p>
            <a:pPr lvl="0">
              <a:buFont typeface="Wingdings" charset="2"/>
              <a:buChar char="Ø"/>
            </a:pPr>
            <a:r>
              <a:rPr lang="fr-FR" sz="2400" dirty="0"/>
              <a:t>Financer intégralement tous les moyens de compensation des conséquences du </a:t>
            </a:r>
            <a:r>
              <a:rPr lang="fr-FR" sz="2400" dirty="0" smtClean="0"/>
              <a:t>handicap</a:t>
            </a:r>
            <a:endParaRPr lang="fr-FR" sz="2400" dirty="0"/>
          </a:p>
          <a:p>
            <a:pPr lvl="0">
              <a:buFont typeface="Wingdings" charset="2"/>
              <a:buChar char="Ø"/>
            </a:pPr>
            <a:r>
              <a:rPr lang="fr-FR" sz="2400" dirty="0"/>
              <a:t>Garantir l’accès à la prestation de compensation à toutes les personnes dont les besoins de compensation sont reconnus, </a:t>
            </a:r>
          </a:p>
          <a:p>
            <a:pPr marL="0" lvl="0" indent="0"/>
            <a:endParaRPr lang="fr-FR" sz="2400" b="0" dirty="0"/>
          </a:p>
        </p:txBody>
      </p:sp>
      <p:sp>
        <p:nvSpPr>
          <p:cNvPr id="4" name="Titre 1"/>
          <p:cNvSpPr>
            <a:spLocks noGrp="1"/>
          </p:cNvSpPr>
          <p:nvPr>
            <p:ph type="title"/>
          </p:nvPr>
        </p:nvSpPr>
        <p:spPr>
          <a:xfrm>
            <a:off x="822960" y="365760"/>
            <a:ext cx="7520940" cy="548640"/>
          </a:xfrm>
        </p:spPr>
        <p:txBody>
          <a:bodyPr/>
          <a:lstStyle/>
          <a:p>
            <a:pPr algn="ctr"/>
            <a:r>
              <a:rPr lang="fr-FR" dirty="0" smtClean="0"/>
              <a:t>DÉPENSEs LIÉeS AU HANDICAP</a:t>
            </a:r>
            <a:endParaRPr lang="fr-FR" dirty="0"/>
          </a:p>
        </p:txBody>
      </p:sp>
    </p:spTree>
    <p:extLst>
      <p:ext uri="{BB962C8B-B14F-4D97-AF65-F5344CB8AC3E}">
        <p14:creationId xmlns:p14="http://schemas.microsoft.com/office/powerpoint/2010/main" val="298370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22960" y="1056755"/>
            <a:ext cx="7520940" cy="3751965"/>
          </a:xfrm>
        </p:spPr>
        <p:txBody>
          <a:bodyPr>
            <a:normAutofit/>
          </a:bodyPr>
          <a:lstStyle/>
          <a:p>
            <a:pPr marL="0" indent="0"/>
            <a:endParaRPr lang="fr-FR" sz="2400" dirty="0" smtClean="0"/>
          </a:p>
          <a:p>
            <a:pPr marL="0" indent="0"/>
            <a:r>
              <a:rPr lang="fr-FR" sz="2400" dirty="0" smtClean="0"/>
              <a:t>De </a:t>
            </a:r>
            <a:r>
              <a:rPr lang="fr-FR" sz="2400" dirty="0"/>
              <a:t>nombreuses personnes en situation de handicap vivent en dessous du seuil de pauvreté. De plus, elles doivent supporter des dépenses non prise en charge et pourtant bien liées à leur handicap telles que des médicaments, les couches, du matériel divers…;</a:t>
            </a:r>
          </a:p>
          <a:p>
            <a:pPr marL="0" indent="0"/>
            <a:r>
              <a:rPr lang="fr-FR" sz="2400" dirty="0"/>
              <a:t>Les « restes à charge » répétés viennent impacter sérieusement leur budget et ainsi accentuent leur précarisation.</a:t>
            </a:r>
          </a:p>
          <a:p>
            <a:pPr marL="0" lvl="0" indent="0"/>
            <a:endParaRPr lang="fr-FR" sz="2400" b="0" dirty="0"/>
          </a:p>
        </p:txBody>
      </p:sp>
      <p:sp>
        <p:nvSpPr>
          <p:cNvPr id="4" name="Titre 1"/>
          <p:cNvSpPr>
            <a:spLocks noGrp="1"/>
          </p:cNvSpPr>
          <p:nvPr>
            <p:ph type="title"/>
          </p:nvPr>
        </p:nvSpPr>
        <p:spPr>
          <a:xfrm>
            <a:off x="822960" y="365760"/>
            <a:ext cx="7520940" cy="548640"/>
          </a:xfrm>
        </p:spPr>
        <p:txBody>
          <a:bodyPr/>
          <a:lstStyle/>
          <a:p>
            <a:pPr algn="ctr"/>
            <a:r>
              <a:rPr lang="fr-FR" dirty="0" smtClean="0"/>
              <a:t>DÉPENSEs LIÉeS AU HANDICAP</a:t>
            </a:r>
            <a:endParaRPr lang="fr-FR" dirty="0"/>
          </a:p>
        </p:txBody>
      </p:sp>
    </p:spTree>
    <p:extLst>
      <p:ext uri="{BB962C8B-B14F-4D97-AF65-F5344CB8AC3E}">
        <p14:creationId xmlns:p14="http://schemas.microsoft.com/office/powerpoint/2010/main" val="1024553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santé.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8800" y="3066183"/>
            <a:ext cx="3763799" cy="3763799"/>
          </a:xfrm>
          <a:prstGeom prst="rect">
            <a:avLst/>
          </a:prstGeom>
        </p:spPr>
      </p:pic>
      <p:sp>
        <p:nvSpPr>
          <p:cNvPr id="2" name="Titre 1"/>
          <p:cNvSpPr>
            <a:spLocks noGrp="1"/>
          </p:cNvSpPr>
          <p:nvPr>
            <p:ph type="ctrTitle"/>
          </p:nvPr>
        </p:nvSpPr>
        <p:spPr>
          <a:xfrm rot="19140000">
            <a:off x="794242" y="1669234"/>
            <a:ext cx="5835096" cy="1204306"/>
          </a:xfrm>
        </p:spPr>
        <p:txBody>
          <a:bodyPr/>
          <a:lstStyle/>
          <a:p>
            <a:r>
              <a:rPr lang="fr-FR" dirty="0" smtClean="0"/>
              <a:t>Santé et bien être</a:t>
            </a:r>
            <a:endParaRPr lang="fr-FR" dirty="0"/>
          </a:p>
        </p:txBody>
      </p:sp>
      <p:sp>
        <p:nvSpPr>
          <p:cNvPr id="3" name="Sous-titre 2"/>
          <p:cNvSpPr>
            <a:spLocks noGrp="1"/>
          </p:cNvSpPr>
          <p:nvPr>
            <p:ph type="subTitle" idx="1"/>
          </p:nvPr>
        </p:nvSpPr>
        <p:spPr/>
        <p:txBody>
          <a:bodyPr/>
          <a:lstStyle/>
          <a:p>
            <a:r>
              <a:rPr lang="fr-FR" dirty="0" smtClean="0"/>
              <a:t>Thème 7</a:t>
            </a:r>
            <a:endParaRPr lang="fr-FR" dirty="0"/>
          </a:p>
        </p:txBody>
      </p:sp>
      <p:pic>
        <p:nvPicPr>
          <p:cNvPr id="1025" name="Picture 1" descr="logoentête"/>
          <p:cNvPicPr>
            <a:picLocks noChangeAspect="1" noChangeArrowheads="1"/>
          </p:cNvPicPr>
          <p:nvPr/>
        </p:nvPicPr>
        <p:blipFill>
          <a:blip r:embed="rId3" cstate="print">
            <a:lum contrast="36000"/>
            <a:extLst>
              <a:ext uri="{28A0092B-C50C-407E-A947-70E740481C1C}">
                <a14:useLocalDpi xmlns:a14="http://schemas.microsoft.com/office/drawing/2010/main" val="0"/>
              </a:ext>
            </a:extLst>
          </a:blip>
          <a:srcRect/>
          <a:stretch>
            <a:fillRect/>
          </a:stretch>
        </p:blipFill>
        <p:spPr bwMode="auto">
          <a:xfrm>
            <a:off x="228600" y="155575"/>
            <a:ext cx="2376488"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3"/>
          <p:cNvSpPr txBox="1"/>
          <p:nvPr/>
        </p:nvSpPr>
        <p:spPr>
          <a:xfrm>
            <a:off x="345498" y="1563749"/>
            <a:ext cx="3177898" cy="276999"/>
          </a:xfrm>
          <a:prstGeom prst="rect">
            <a:avLst/>
          </a:prstGeom>
          <a:noFill/>
        </p:spPr>
        <p:txBody>
          <a:bodyPr wrap="none" rtlCol="0">
            <a:spAutoFit/>
          </a:bodyPr>
          <a:lstStyle/>
          <a:p>
            <a:r>
              <a:rPr lang="fr-FR" sz="1200" b="1" dirty="0" smtClean="0">
                <a:solidFill>
                  <a:srgbClr val="0000FF"/>
                </a:solidFill>
                <a:latin typeface="Arial"/>
                <a:cs typeface="Arial"/>
              </a:rPr>
              <a:t>Délégation Départementale de la Corrèze</a:t>
            </a:r>
            <a:endParaRPr lang="fr-FR" sz="1200" b="1" dirty="0">
              <a:solidFill>
                <a:srgbClr val="0000FF"/>
              </a:solidFill>
              <a:latin typeface="Arial"/>
              <a:cs typeface="Arial"/>
            </a:endParaRPr>
          </a:p>
        </p:txBody>
      </p:sp>
      <p:sp>
        <p:nvSpPr>
          <p:cNvPr id="7" name="ZoneTexte 6"/>
          <p:cNvSpPr txBox="1"/>
          <p:nvPr/>
        </p:nvSpPr>
        <p:spPr>
          <a:xfrm rot="19080000">
            <a:off x="1752012" y="2656371"/>
            <a:ext cx="6814995" cy="830997"/>
          </a:xfrm>
          <a:prstGeom prst="rect">
            <a:avLst/>
          </a:prstGeom>
          <a:noFill/>
        </p:spPr>
        <p:txBody>
          <a:bodyPr wrap="none" rtlCol="0">
            <a:spAutoFit/>
          </a:bodyPr>
          <a:lstStyle/>
          <a:p>
            <a:r>
              <a:rPr lang="fr-FR" sz="2400" b="1" i="1" dirty="0">
                <a:solidFill>
                  <a:schemeClr val="bg1"/>
                </a:solidFill>
              </a:rPr>
              <a:t>Inclusion dans la </a:t>
            </a:r>
            <a:r>
              <a:rPr lang="fr-FR" sz="2400" b="1" i="1" dirty="0" smtClean="0">
                <a:solidFill>
                  <a:schemeClr val="bg1"/>
                </a:solidFill>
              </a:rPr>
              <a:t>cité</a:t>
            </a:r>
          </a:p>
          <a:p>
            <a:r>
              <a:rPr lang="fr-FR" sz="2400" b="1" i="1" dirty="0" smtClean="0">
                <a:solidFill>
                  <a:schemeClr val="bg1"/>
                </a:solidFill>
              </a:rPr>
              <a:t>«</a:t>
            </a:r>
            <a:r>
              <a:rPr lang="fr-FR" sz="2400" b="1" i="1" dirty="0">
                <a:solidFill>
                  <a:schemeClr val="bg1"/>
                </a:solidFill>
              </a:rPr>
              <a:t> Vivre avec tout le monde comme tout le monde » </a:t>
            </a:r>
            <a:r>
              <a:rPr lang="fr-FR" sz="2400" b="1" dirty="0">
                <a:solidFill>
                  <a:schemeClr val="bg1"/>
                </a:solidFill>
              </a:rPr>
              <a:t> </a:t>
            </a:r>
          </a:p>
        </p:txBody>
      </p:sp>
    </p:spTree>
    <p:extLst>
      <p:ext uri="{BB962C8B-B14F-4D97-AF65-F5344CB8AC3E}">
        <p14:creationId xmlns:p14="http://schemas.microsoft.com/office/powerpoint/2010/main" val="4181504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t>CITOYENNETE ET DIGNITE</a:t>
            </a:r>
            <a:endParaRPr lang="fr-FR" dirty="0"/>
          </a:p>
        </p:txBody>
      </p:sp>
      <p:sp>
        <p:nvSpPr>
          <p:cNvPr id="3" name="Espace réservé du contenu 2"/>
          <p:cNvSpPr>
            <a:spLocks noGrp="1"/>
          </p:cNvSpPr>
          <p:nvPr>
            <p:ph idx="1"/>
          </p:nvPr>
        </p:nvSpPr>
        <p:spPr>
          <a:xfrm>
            <a:off x="822960" y="1100628"/>
            <a:ext cx="7520940" cy="5688500"/>
          </a:xfrm>
        </p:spPr>
        <p:txBody>
          <a:bodyPr>
            <a:noAutofit/>
          </a:bodyPr>
          <a:lstStyle/>
          <a:p>
            <a:pPr marL="0" indent="0" algn="ctr"/>
            <a:r>
              <a:rPr lang="fr-FR" sz="2400" dirty="0"/>
              <a:t>Pour permette l’exercice de la citoyenneté </a:t>
            </a:r>
            <a:endParaRPr lang="fr-FR" sz="2400" dirty="0" smtClean="0"/>
          </a:p>
          <a:p>
            <a:pPr marL="0" indent="0" algn="ctr">
              <a:spcBef>
                <a:spcPts val="0"/>
              </a:spcBef>
            </a:pPr>
            <a:r>
              <a:rPr lang="fr-FR" sz="2400" dirty="0" smtClean="0"/>
              <a:t>et </a:t>
            </a:r>
            <a:r>
              <a:rPr lang="fr-FR" sz="2400" dirty="0"/>
              <a:t>respecter la dignité des personnes</a:t>
            </a:r>
            <a:r>
              <a:rPr lang="fr-FR" sz="2400" dirty="0" smtClean="0"/>
              <a:t>.</a:t>
            </a:r>
            <a:endParaRPr lang="fr-FR" sz="2400" dirty="0"/>
          </a:p>
          <a:p>
            <a:r>
              <a:rPr lang="fr-FR" sz="2400" i="1" dirty="0"/>
              <a:t> </a:t>
            </a:r>
            <a:endParaRPr lang="fr-FR" sz="2400" dirty="0" smtClean="0"/>
          </a:p>
          <a:p>
            <a:pPr>
              <a:spcBef>
                <a:spcPts val="0"/>
              </a:spcBef>
            </a:pPr>
            <a:r>
              <a:rPr lang="fr-FR" sz="2400" i="1" dirty="0" smtClean="0"/>
              <a:t>Les mêmes droits et devoirs pour tous en ayant  :</a:t>
            </a:r>
            <a:endParaRPr lang="fr-FR" sz="2400" dirty="0" smtClean="0"/>
          </a:p>
          <a:p>
            <a:r>
              <a:rPr lang="fr-FR" sz="2400" dirty="0"/>
              <a:t> </a:t>
            </a:r>
            <a:endParaRPr lang="fr-FR" sz="2400" dirty="0" smtClean="0"/>
          </a:p>
          <a:p>
            <a:pPr>
              <a:spcBef>
                <a:spcPts val="0"/>
              </a:spcBef>
              <a:buFont typeface="Wingdings" charset="2"/>
              <a:buChar char="Ø"/>
            </a:pPr>
            <a:r>
              <a:rPr lang="fr-FR" sz="2400" dirty="0" smtClean="0"/>
              <a:t>La jouissance de tous ses droits économiques, sociaux, politiques et culturels,</a:t>
            </a:r>
          </a:p>
          <a:p>
            <a:pPr>
              <a:buFont typeface="Wingdings" charset="2"/>
              <a:buChar char="Ø"/>
            </a:pPr>
            <a:r>
              <a:rPr lang="fr-FR" sz="2400" dirty="0" smtClean="0"/>
              <a:t>Exercer </a:t>
            </a:r>
            <a:r>
              <a:rPr lang="fr-FR" sz="2400" dirty="0"/>
              <a:t>ses droits et devoirs civiques,</a:t>
            </a:r>
          </a:p>
          <a:p>
            <a:pPr>
              <a:buFont typeface="Wingdings" charset="2"/>
              <a:buChar char="Ø"/>
            </a:pPr>
            <a:r>
              <a:rPr lang="fr-FR" sz="2400" dirty="0"/>
              <a:t>Un traitement humain et décent malgré des situations de handicap et d’exclusion.</a:t>
            </a:r>
          </a:p>
          <a:p>
            <a:endParaRPr lang="fr-FR" sz="1800" dirty="0"/>
          </a:p>
        </p:txBody>
      </p:sp>
    </p:spTree>
    <p:extLst>
      <p:ext uri="{BB962C8B-B14F-4D97-AF65-F5344CB8AC3E}">
        <p14:creationId xmlns:p14="http://schemas.microsoft.com/office/powerpoint/2010/main" val="616771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SANTÉ ET BIEN ÊTRE</a:t>
            </a:r>
            <a:endParaRPr lang="fr-FR" dirty="0"/>
          </a:p>
        </p:txBody>
      </p:sp>
      <p:sp>
        <p:nvSpPr>
          <p:cNvPr id="3" name="Espace réservé du contenu 2"/>
          <p:cNvSpPr>
            <a:spLocks noGrp="1"/>
          </p:cNvSpPr>
          <p:nvPr>
            <p:ph idx="1"/>
          </p:nvPr>
        </p:nvSpPr>
        <p:spPr>
          <a:xfrm>
            <a:off x="822960" y="1156447"/>
            <a:ext cx="7520940" cy="4477934"/>
          </a:xfrm>
        </p:spPr>
        <p:txBody>
          <a:bodyPr>
            <a:normAutofit/>
          </a:bodyPr>
          <a:lstStyle/>
          <a:p>
            <a:pPr marL="0" indent="0"/>
            <a:r>
              <a:rPr lang="fr-FR" sz="2400" i="1" dirty="0" smtClean="0"/>
              <a:t>Le droit à la santé est un droit fondamental garanti à </a:t>
            </a:r>
            <a:r>
              <a:rPr lang="fr-FR" sz="2400" i="1" dirty="0" smtClean="0"/>
              <a:t>tous</a:t>
            </a:r>
            <a:r>
              <a:rPr lang="fr-FR" sz="2400" i="1" dirty="0" smtClean="0"/>
              <a:t>, aux personnes en situation de handicap de la </a:t>
            </a:r>
            <a:r>
              <a:rPr lang="fr-FR" sz="2400" i="1" dirty="0" smtClean="0"/>
              <a:t>même </a:t>
            </a:r>
            <a:r>
              <a:rPr lang="fr-FR" sz="2400" i="1" dirty="0" smtClean="0"/>
              <a:t>façon qu’aux personnes </a:t>
            </a:r>
            <a:r>
              <a:rPr lang="fr-FR" sz="2400" i="1" dirty="0" smtClean="0"/>
              <a:t>valides.</a:t>
            </a:r>
          </a:p>
          <a:p>
            <a:pPr marL="0" indent="0"/>
            <a:r>
              <a:rPr lang="fr-FR" sz="2400" dirty="0" smtClean="0"/>
              <a:t>Pour </a:t>
            </a:r>
            <a:r>
              <a:rPr lang="fr-FR" sz="2400" dirty="0" smtClean="0"/>
              <a:t>faire reconnaître ce droit, les personnes en situation de handicap rencontrent quelques difficultés puisqu’elles doivent être reconnues comme des usagers de la santé à part entière, être accueillis et écoutées dans tous les lieux de prévention et de soins.</a:t>
            </a:r>
          </a:p>
          <a:p>
            <a:pPr marL="0" indent="0"/>
            <a:r>
              <a:rPr lang="fr-FR" sz="2400" dirty="0" smtClean="0"/>
              <a:t>En un mot, elles doivent avoir accès aux services de santé de leur choix.</a:t>
            </a:r>
          </a:p>
          <a:p>
            <a:pPr marL="0" indent="0"/>
            <a:endParaRPr lang="fr-FR" sz="2400" dirty="0"/>
          </a:p>
          <a:p>
            <a:endParaRPr lang="fr-FR" dirty="0"/>
          </a:p>
        </p:txBody>
      </p:sp>
    </p:spTree>
    <p:extLst>
      <p:ext uri="{BB962C8B-B14F-4D97-AF65-F5344CB8AC3E}">
        <p14:creationId xmlns:p14="http://schemas.microsoft.com/office/powerpoint/2010/main" val="1513136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22959" y="475054"/>
            <a:ext cx="8105345" cy="6098155"/>
          </a:xfrm>
        </p:spPr>
        <p:txBody>
          <a:bodyPr>
            <a:normAutofit/>
          </a:bodyPr>
          <a:lstStyle/>
          <a:p>
            <a:pPr marL="0" indent="0"/>
            <a:endParaRPr lang="fr-FR" sz="2400" dirty="0" smtClean="0"/>
          </a:p>
          <a:p>
            <a:pPr marL="0" indent="0"/>
            <a:endParaRPr lang="fr-FR" sz="2400" dirty="0" smtClean="0"/>
          </a:p>
          <a:p>
            <a:pPr marL="0" indent="0" algn="ctr"/>
            <a:endParaRPr lang="fr-FR" sz="2400" dirty="0" smtClean="0"/>
          </a:p>
          <a:p>
            <a:pPr marL="0" indent="0" algn="ctr"/>
            <a:r>
              <a:rPr lang="fr-FR" sz="2400" dirty="0" smtClean="0"/>
              <a:t>Qui </a:t>
            </a:r>
            <a:r>
              <a:rPr lang="fr-FR" sz="2400" dirty="0"/>
              <a:t>dit accès, dit accessibilité des lieux </a:t>
            </a:r>
            <a:endParaRPr lang="fr-FR" sz="2400" dirty="0" smtClean="0"/>
          </a:p>
          <a:p>
            <a:pPr marL="0" indent="0" algn="ctr"/>
            <a:endParaRPr lang="fr-FR" sz="2400" dirty="0" smtClean="0"/>
          </a:p>
          <a:p>
            <a:pPr marL="0" indent="0" algn="ctr"/>
            <a:endParaRPr lang="fr-FR" sz="2400" dirty="0" smtClean="0"/>
          </a:p>
          <a:p>
            <a:pPr marL="0" indent="0" algn="ctr"/>
            <a:r>
              <a:rPr lang="fr-FR" sz="2400" dirty="0" smtClean="0"/>
              <a:t>Qui dit accès, dit accessibilité financière </a:t>
            </a:r>
          </a:p>
          <a:p>
            <a:pPr marL="0" indent="0"/>
            <a:endParaRPr lang="fr-FR" sz="2400" dirty="0" smtClean="0"/>
          </a:p>
          <a:p>
            <a:pPr marL="0" indent="0"/>
            <a:endParaRPr lang="fr-FR" sz="2400" dirty="0"/>
          </a:p>
          <a:p>
            <a:pPr marL="0" indent="0"/>
            <a:endParaRPr lang="fr-FR" sz="2400" dirty="0"/>
          </a:p>
          <a:p>
            <a:pPr marL="0" indent="0"/>
            <a:endParaRPr lang="fr-FR" dirty="0"/>
          </a:p>
        </p:txBody>
      </p:sp>
      <p:sp>
        <p:nvSpPr>
          <p:cNvPr id="5" name="Rectangle 4"/>
          <p:cNvSpPr/>
          <p:nvPr/>
        </p:nvSpPr>
        <p:spPr>
          <a:xfrm>
            <a:off x="2965142" y="726141"/>
            <a:ext cx="3368423" cy="523220"/>
          </a:xfrm>
          <a:prstGeom prst="rect">
            <a:avLst/>
          </a:prstGeom>
        </p:spPr>
        <p:txBody>
          <a:bodyPr wrap="none">
            <a:spAutoFit/>
          </a:bodyPr>
          <a:lstStyle/>
          <a:p>
            <a:pPr algn="ctr">
              <a:spcBef>
                <a:spcPct val="0"/>
              </a:spcBef>
            </a:pPr>
            <a:r>
              <a:rPr lang="fr-FR" sz="2800" cap="all" dirty="0" smtClean="0">
                <a:latin typeface="+mj-lt"/>
                <a:ea typeface="+mj-ea"/>
                <a:cs typeface="+mj-cs"/>
              </a:rPr>
              <a:t>SANTÉ ET BIEN ÊTRE</a:t>
            </a:r>
          </a:p>
        </p:txBody>
      </p:sp>
    </p:spTree>
    <p:extLst>
      <p:ext uri="{BB962C8B-B14F-4D97-AF65-F5344CB8AC3E}">
        <p14:creationId xmlns:p14="http://schemas.microsoft.com/office/powerpoint/2010/main" val="1449497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42355" y="126034"/>
            <a:ext cx="8685950" cy="6195105"/>
          </a:xfrm>
        </p:spPr>
        <p:txBody>
          <a:bodyPr>
            <a:noAutofit/>
          </a:bodyPr>
          <a:lstStyle/>
          <a:p>
            <a:pPr marL="0" indent="0">
              <a:spcBef>
                <a:spcPts val="200"/>
              </a:spcBef>
            </a:pPr>
            <a:endParaRPr lang="fr-FR" sz="2000" dirty="0"/>
          </a:p>
          <a:p>
            <a:pPr marL="0" indent="0" algn="ctr">
              <a:spcBef>
                <a:spcPts val="200"/>
              </a:spcBef>
            </a:pPr>
            <a:endParaRPr lang="fr-FR" sz="2000" dirty="0" smtClean="0"/>
          </a:p>
          <a:p>
            <a:pPr marL="0" indent="0" algn="ctr">
              <a:spcBef>
                <a:spcPts val="200"/>
              </a:spcBef>
            </a:pPr>
            <a:endParaRPr lang="fr-FR" sz="2000" dirty="0" smtClean="0"/>
          </a:p>
          <a:p>
            <a:pPr marL="0" indent="0" algn="ctr">
              <a:spcBef>
                <a:spcPts val="200"/>
              </a:spcBef>
            </a:pPr>
            <a:endParaRPr lang="fr-FR" sz="2000" dirty="0" smtClean="0"/>
          </a:p>
          <a:p>
            <a:pPr marL="0" indent="0" algn="ctr">
              <a:spcBef>
                <a:spcPts val="200"/>
              </a:spcBef>
            </a:pPr>
            <a:endParaRPr lang="fr-FR" sz="2000" dirty="0" smtClean="0"/>
          </a:p>
          <a:p>
            <a:pPr marL="0" indent="0" algn="ctr">
              <a:spcBef>
                <a:spcPts val="200"/>
              </a:spcBef>
            </a:pPr>
            <a:endParaRPr lang="fr-FR" sz="2000" dirty="0" smtClean="0"/>
          </a:p>
          <a:p>
            <a:pPr marL="0" indent="0">
              <a:spcBef>
                <a:spcPts val="200"/>
              </a:spcBef>
            </a:pPr>
            <a:endParaRPr lang="fr-FR" sz="2000" dirty="0" smtClean="0"/>
          </a:p>
          <a:p>
            <a:pPr marL="0" indent="0" algn="ctr">
              <a:spcBef>
                <a:spcPts val="200"/>
              </a:spcBef>
            </a:pPr>
            <a:r>
              <a:rPr lang="fr-FR" sz="2400" dirty="0" smtClean="0"/>
              <a:t>Changer les choses !</a:t>
            </a:r>
          </a:p>
          <a:p>
            <a:pPr marL="0" indent="0">
              <a:spcBef>
                <a:spcPts val="200"/>
              </a:spcBef>
            </a:pPr>
            <a:endParaRPr lang="fr-FR" sz="1400" dirty="0"/>
          </a:p>
        </p:txBody>
      </p:sp>
      <p:sp>
        <p:nvSpPr>
          <p:cNvPr id="4" name="Rectangle 3"/>
          <p:cNvSpPr/>
          <p:nvPr/>
        </p:nvSpPr>
        <p:spPr>
          <a:xfrm>
            <a:off x="3123179" y="645459"/>
            <a:ext cx="3368423" cy="523220"/>
          </a:xfrm>
          <a:prstGeom prst="rect">
            <a:avLst/>
          </a:prstGeom>
        </p:spPr>
        <p:txBody>
          <a:bodyPr wrap="none">
            <a:spAutoFit/>
          </a:bodyPr>
          <a:lstStyle/>
          <a:p>
            <a:pPr algn="ctr"/>
            <a:r>
              <a:rPr lang="fr-FR" sz="2800" cap="all" dirty="0" smtClean="0">
                <a:latin typeface="+mj-lt"/>
                <a:ea typeface="+mj-ea"/>
                <a:cs typeface="+mj-cs"/>
              </a:rPr>
              <a:t>SANTÉ ET BIEN ÊTRE</a:t>
            </a:r>
          </a:p>
        </p:txBody>
      </p:sp>
    </p:spTree>
    <p:extLst>
      <p:ext uri="{BB962C8B-B14F-4D97-AF65-F5344CB8AC3E}">
        <p14:creationId xmlns:p14="http://schemas.microsoft.com/office/powerpoint/2010/main" val="1013089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famille.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3004" y="3415754"/>
            <a:ext cx="3837609" cy="3837609"/>
          </a:xfrm>
          <a:prstGeom prst="rect">
            <a:avLst/>
          </a:prstGeom>
        </p:spPr>
      </p:pic>
      <p:sp>
        <p:nvSpPr>
          <p:cNvPr id="2" name="Titre 1"/>
          <p:cNvSpPr>
            <a:spLocks noGrp="1"/>
          </p:cNvSpPr>
          <p:nvPr>
            <p:ph type="ctrTitle"/>
          </p:nvPr>
        </p:nvSpPr>
        <p:spPr>
          <a:xfrm rot="19140000">
            <a:off x="794242" y="1669234"/>
            <a:ext cx="5835096" cy="1204306"/>
          </a:xfrm>
        </p:spPr>
        <p:txBody>
          <a:bodyPr/>
          <a:lstStyle/>
          <a:p>
            <a:r>
              <a:rPr lang="fr-FR" dirty="0" smtClean="0"/>
              <a:t>Vie en famille</a:t>
            </a:r>
            <a:endParaRPr lang="fr-FR" dirty="0"/>
          </a:p>
        </p:txBody>
      </p:sp>
      <p:sp>
        <p:nvSpPr>
          <p:cNvPr id="3" name="Sous-titre 2"/>
          <p:cNvSpPr>
            <a:spLocks noGrp="1"/>
          </p:cNvSpPr>
          <p:nvPr>
            <p:ph type="subTitle" idx="1"/>
          </p:nvPr>
        </p:nvSpPr>
        <p:spPr/>
        <p:txBody>
          <a:bodyPr/>
          <a:lstStyle/>
          <a:p>
            <a:r>
              <a:rPr lang="fr-FR" dirty="0" smtClean="0"/>
              <a:t>Thème 8</a:t>
            </a:r>
            <a:endParaRPr lang="fr-FR" dirty="0"/>
          </a:p>
        </p:txBody>
      </p:sp>
      <p:pic>
        <p:nvPicPr>
          <p:cNvPr id="1025" name="Picture 1" descr="logoentête"/>
          <p:cNvPicPr>
            <a:picLocks noChangeAspect="1" noChangeArrowheads="1"/>
          </p:cNvPicPr>
          <p:nvPr/>
        </p:nvPicPr>
        <p:blipFill>
          <a:blip r:embed="rId3" cstate="print">
            <a:lum contrast="36000"/>
            <a:extLst>
              <a:ext uri="{28A0092B-C50C-407E-A947-70E740481C1C}">
                <a14:useLocalDpi xmlns:a14="http://schemas.microsoft.com/office/drawing/2010/main" val="0"/>
              </a:ext>
            </a:extLst>
          </a:blip>
          <a:srcRect/>
          <a:stretch>
            <a:fillRect/>
          </a:stretch>
        </p:blipFill>
        <p:spPr bwMode="auto">
          <a:xfrm>
            <a:off x="228600" y="155575"/>
            <a:ext cx="2376488"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3"/>
          <p:cNvSpPr txBox="1"/>
          <p:nvPr/>
        </p:nvSpPr>
        <p:spPr>
          <a:xfrm>
            <a:off x="345498" y="1563749"/>
            <a:ext cx="3177898" cy="276999"/>
          </a:xfrm>
          <a:prstGeom prst="rect">
            <a:avLst/>
          </a:prstGeom>
          <a:noFill/>
        </p:spPr>
        <p:txBody>
          <a:bodyPr wrap="none" rtlCol="0">
            <a:spAutoFit/>
          </a:bodyPr>
          <a:lstStyle/>
          <a:p>
            <a:r>
              <a:rPr lang="fr-FR" sz="1200" b="1" dirty="0" smtClean="0">
                <a:solidFill>
                  <a:srgbClr val="0000FF"/>
                </a:solidFill>
                <a:latin typeface="Arial"/>
                <a:cs typeface="Arial"/>
              </a:rPr>
              <a:t>Délégation Départementale de la Corrèze</a:t>
            </a:r>
            <a:endParaRPr lang="fr-FR" sz="1200" b="1" dirty="0">
              <a:solidFill>
                <a:srgbClr val="0000FF"/>
              </a:solidFill>
              <a:latin typeface="Arial"/>
              <a:cs typeface="Arial"/>
            </a:endParaRPr>
          </a:p>
        </p:txBody>
      </p:sp>
      <p:sp>
        <p:nvSpPr>
          <p:cNvPr id="7" name="ZoneTexte 6"/>
          <p:cNvSpPr txBox="1"/>
          <p:nvPr/>
        </p:nvSpPr>
        <p:spPr>
          <a:xfrm rot="19080000">
            <a:off x="1752012" y="2656371"/>
            <a:ext cx="6814995" cy="830997"/>
          </a:xfrm>
          <a:prstGeom prst="rect">
            <a:avLst/>
          </a:prstGeom>
          <a:noFill/>
        </p:spPr>
        <p:txBody>
          <a:bodyPr wrap="none" rtlCol="0">
            <a:spAutoFit/>
          </a:bodyPr>
          <a:lstStyle/>
          <a:p>
            <a:r>
              <a:rPr lang="fr-FR" sz="2400" b="1" i="1" dirty="0">
                <a:solidFill>
                  <a:schemeClr val="bg1"/>
                </a:solidFill>
              </a:rPr>
              <a:t>Inclusion dans la </a:t>
            </a:r>
            <a:r>
              <a:rPr lang="fr-FR" sz="2400" b="1" i="1" dirty="0" smtClean="0">
                <a:solidFill>
                  <a:schemeClr val="bg1"/>
                </a:solidFill>
              </a:rPr>
              <a:t>cité</a:t>
            </a:r>
          </a:p>
          <a:p>
            <a:r>
              <a:rPr lang="fr-FR" sz="2400" b="1" i="1" dirty="0" smtClean="0">
                <a:solidFill>
                  <a:schemeClr val="bg1"/>
                </a:solidFill>
              </a:rPr>
              <a:t>«</a:t>
            </a:r>
            <a:r>
              <a:rPr lang="fr-FR" sz="2400" b="1" i="1" dirty="0">
                <a:solidFill>
                  <a:schemeClr val="bg1"/>
                </a:solidFill>
              </a:rPr>
              <a:t> Vivre avec tout le monde comme tout le monde » </a:t>
            </a:r>
            <a:r>
              <a:rPr lang="fr-FR" sz="2400" b="1" dirty="0">
                <a:solidFill>
                  <a:schemeClr val="bg1"/>
                </a:solidFill>
              </a:rPr>
              <a:t> </a:t>
            </a:r>
          </a:p>
        </p:txBody>
      </p:sp>
    </p:spTree>
    <p:extLst>
      <p:ext uri="{BB962C8B-B14F-4D97-AF65-F5344CB8AC3E}">
        <p14:creationId xmlns:p14="http://schemas.microsoft.com/office/powerpoint/2010/main" val="200247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LA VIE EN FAMILLE</a:t>
            </a:r>
            <a:endParaRPr lang="fr-FR" dirty="0"/>
          </a:p>
        </p:txBody>
      </p:sp>
      <p:sp>
        <p:nvSpPr>
          <p:cNvPr id="3" name="Espace réservé du contenu 2"/>
          <p:cNvSpPr>
            <a:spLocks noGrp="1"/>
          </p:cNvSpPr>
          <p:nvPr>
            <p:ph idx="1"/>
          </p:nvPr>
        </p:nvSpPr>
        <p:spPr>
          <a:xfrm>
            <a:off x="822960" y="1100628"/>
            <a:ext cx="7520940" cy="5191426"/>
          </a:xfrm>
        </p:spPr>
        <p:txBody>
          <a:bodyPr>
            <a:noAutofit/>
          </a:bodyPr>
          <a:lstStyle/>
          <a:p>
            <a:endParaRPr lang="fr-FR" sz="2400" b="0" dirty="0" smtClean="0"/>
          </a:p>
          <a:p>
            <a:pPr algn="ctr"/>
            <a:endParaRPr lang="fr-FR" sz="2400" dirty="0" smtClean="0"/>
          </a:p>
          <a:p>
            <a:pPr algn="ctr"/>
            <a:r>
              <a:rPr lang="fr-FR" sz="2400" dirty="0" err="1" smtClean="0">
                <a:sym typeface="Wingdings"/>
              </a:rPr>
              <a:t></a:t>
            </a:r>
            <a:r>
              <a:rPr lang="fr-FR" sz="2400" dirty="0" smtClean="0">
                <a:sym typeface="Wingdings"/>
              </a:rPr>
              <a:t> </a:t>
            </a:r>
            <a:r>
              <a:rPr lang="fr-FR" sz="2400" dirty="0" smtClean="0"/>
              <a:t>Permettre</a:t>
            </a:r>
          </a:p>
          <a:p>
            <a:pPr algn="ctr"/>
            <a:endParaRPr lang="fr-FR" sz="2400" dirty="0" smtClean="0"/>
          </a:p>
          <a:p>
            <a:pPr algn="ctr"/>
            <a:r>
              <a:rPr lang="fr-FR" sz="2400" dirty="0" err="1" smtClean="0">
                <a:sym typeface="Wingdings"/>
              </a:rPr>
              <a:t></a:t>
            </a:r>
            <a:r>
              <a:rPr lang="fr-FR" sz="2400" dirty="0" smtClean="0">
                <a:sym typeface="Wingdings"/>
              </a:rPr>
              <a:t>  </a:t>
            </a:r>
            <a:r>
              <a:rPr lang="fr-FR" sz="2400" dirty="0" smtClean="0"/>
              <a:t>Améliorer</a:t>
            </a:r>
          </a:p>
          <a:p>
            <a:pPr algn="ctr"/>
            <a:endParaRPr lang="fr-FR" sz="2400" dirty="0" smtClean="0"/>
          </a:p>
          <a:p>
            <a:pPr algn="ctr"/>
            <a:r>
              <a:rPr lang="fr-FR" sz="2400" dirty="0" err="1" smtClean="0">
                <a:sym typeface="Wingdings"/>
              </a:rPr>
              <a:t></a:t>
            </a:r>
            <a:r>
              <a:rPr lang="fr-FR" sz="2400" dirty="0" smtClean="0">
                <a:sym typeface="Wingdings"/>
              </a:rPr>
              <a:t>  </a:t>
            </a:r>
            <a:r>
              <a:rPr lang="fr-FR" sz="2400" dirty="0" smtClean="0"/>
              <a:t>Soutenir</a:t>
            </a:r>
            <a:endParaRPr lang="fr-FR" sz="2400" dirty="0"/>
          </a:p>
        </p:txBody>
      </p:sp>
    </p:spTree>
    <p:extLst>
      <p:ext uri="{BB962C8B-B14F-4D97-AF65-F5344CB8AC3E}">
        <p14:creationId xmlns:p14="http://schemas.microsoft.com/office/powerpoint/2010/main" val="1668145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22960" y="1264024"/>
            <a:ext cx="7520940" cy="5191426"/>
          </a:xfrm>
        </p:spPr>
        <p:txBody>
          <a:bodyPr>
            <a:noAutofit/>
          </a:bodyPr>
          <a:lstStyle/>
          <a:p>
            <a:r>
              <a:rPr lang="fr-FR" sz="2400" b="0" dirty="0" smtClean="0"/>
              <a:t>	</a:t>
            </a:r>
          </a:p>
          <a:p>
            <a:pPr algn="ctr">
              <a:buFont typeface="Wingdings"/>
              <a:buChar char="Ø"/>
            </a:pPr>
            <a:r>
              <a:rPr lang="fr-FR" sz="2400" dirty="0" smtClean="0"/>
              <a:t>Aide</a:t>
            </a:r>
          </a:p>
          <a:p>
            <a:pPr algn="ctr">
              <a:buFont typeface="Wingdings"/>
              <a:buChar char="Ø"/>
            </a:pPr>
            <a:endParaRPr lang="fr-FR" sz="2400" dirty="0" smtClean="0"/>
          </a:p>
          <a:p>
            <a:pPr algn="ctr">
              <a:buFont typeface="Wingdings"/>
              <a:buChar char="Ø"/>
            </a:pPr>
            <a:r>
              <a:rPr lang="fr-FR" sz="2400" dirty="0" smtClean="0"/>
              <a:t>Répit</a:t>
            </a:r>
          </a:p>
          <a:p>
            <a:pPr algn="ctr">
              <a:buFont typeface="Wingdings"/>
              <a:buChar char="Ø"/>
            </a:pPr>
            <a:endParaRPr lang="fr-FR" sz="2400" dirty="0" smtClean="0"/>
          </a:p>
          <a:p>
            <a:pPr algn="ctr"/>
            <a:r>
              <a:rPr lang="fr-FR" sz="2400" dirty="0" err="1" smtClean="0">
                <a:sym typeface="Wingdings"/>
              </a:rPr>
              <a:t></a:t>
            </a:r>
            <a:r>
              <a:rPr lang="fr-FR" sz="2400" dirty="0" smtClean="0">
                <a:sym typeface="Wingdings"/>
              </a:rPr>
              <a:t> </a:t>
            </a:r>
            <a:r>
              <a:rPr lang="fr-FR" sz="2400" dirty="0" smtClean="0"/>
              <a:t>Reconnaissance</a:t>
            </a:r>
            <a:endParaRPr lang="fr-FR" sz="2400" dirty="0"/>
          </a:p>
        </p:txBody>
      </p:sp>
      <p:sp>
        <p:nvSpPr>
          <p:cNvPr id="4" name="Titre 3"/>
          <p:cNvSpPr>
            <a:spLocks noGrp="1"/>
          </p:cNvSpPr>
          <p:nvPr>
            <p:ph type="title"/>
          </p:nvPr>
        </p:nvSpPr>
        <p:spPr/>
        <p:txBody>
          <a:bodyPr/>
          <a:lstStyle/>
          <a:p>
            <a:pPr algn="ctr"/>
            <a:r>
              <a:rPr lang="fr-FR" dirty="0" smtClean="0"/>
              <a:t>LA VIE EN FAMILLE</a:t>
            </a:r>
            <a:endParaRPr lang="fr-FR" dirty="0"/>
          </a:p>
        </p:txBody>
      </p:sp>
    </p:spTree>
    <p:extLst>
      <p:ext uri="{BB962C8B-B14F-4D97-AF65-F5344CB8AC3E}">
        <p14:creationId xmlns:p14="http://schemas.microsoft.com/office/powerpoint/2010/main" val="1958339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vieaffective.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9693" y="3259018"/>
            <a:ext cx="3762905" cy="3762905"/>
          </a:xfrm>
          <a:prstGeom prst="rect">
            <a:avLst/>
          </a:prstGeom>
        </p:spPr>
      </p:pic>
      <p:sp>
        <p:nvSpPr>
          <p:cNvPr id="2" name="Titre 1"/>
          <p:cNvSpPr>
            <a:spLocks noGrp="1"/>
          </p:cNvSpPr>
          <p:nvPr>
            <p:ph type="ctrTitle"/>
          </p:nvPr>
        </p:nvSpPr>
        <p:spPr>
          <a:xfrm rot="19140000">
            <a:off x="794242" y="1669234"/>
            <a:ext cx="5835096" cy="1204306"/>
          </a:xfrm>
        </p:spPr>
        <p:txBody>
          <a:bodyPr/>
          <a:lstStyle/>
          <a:p>
            <a:r>
              <a:rPr lang="fr-FR" dirty="0" smtClean="0"/>
              <a:t>Vie affective, sentimentale et sexuelle</a:t>
            </a:r>
            <a:endParaRPr lang="fr-FR" dirty="0"/>
          </a:p>
        </p:txBody>
      </p:sp>
      <p:sp>
        <p:nvSpPr>
          <p:cNvPr id="3" name="Sous-titre 2"/>
          <p:cNvSpPr>
            <a:spLocks noGrp="1"/>
          </p:cNvSpPr>
          <p:nvPr>
            <p:ph type="subTitle" idx="1"/>
          </p:nvPr>
        </p:nvSpPr>
        <p:spPr/>
        <p:txBody>
          <a:bodyPr/>
          <a:lstStyle/>
          <a:p>
            <a:r>
              <a:rPr lang="fr-FR" dirty="0" smtClean="0"/>
              <a:t>Thème 9</a:t>
            </a:r>
            <a:endParaRPr lang="fr-FR" dirty="0"/>
          </a:p>
        </p:txBody>
      </p:sp>
      <p:pic>
        <p:nvPicPr>
          <p:cNvPr id="1025" name="Picture 1" descr="logoentête"/>
          <p:cNvPicPr>
            <a:picLocks noChangeAspect="1" noChangeArrowheads="1"/>
          </p:cNvPicPr>
          <p:nvPr/>
        </p:nvPicPr>
        <p:blipFill>
          <a:blip r:embed="rId3" cstate="print">
            <a:lum contrast="36000"/>
            <a:extLst>
              <a:ext uri="{28A0092B-C50C-407E-A947-70E740481C1C}">
                <a14:useLocalDpi xmlns:a14="http://schemas.microsoft.com/office/drawing/2010/main" val="0"/>
              </a:ext>
            </a:extLst>
          </a:blip>
          <a:srcRect/>
          <a:stretch>
            <a:fillRect/>
          </a:stretch>
        </p:blipFill>
        <p:spPr bwMode="auto">
          <a:xfrm>
            <a:off x="228600" y="155575"/>
            <a:ext cx="2376488"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3"/>
          <p:cNvSpPr txBox="1"/>
          <p:nvPr/>
        </p:nvSpPr>
        <p:spPr>
          <a:xfrm>
            <a:off x="345498" y="1563749"/>
            <a:ext cx="3177898" cy="276999"/>
          </a:xfrm>
          <a:prstGeom prst="rect">
            <a:avLst/>
          </a:prstGeom>
          <a:noFill/>
        </p:spPr>
        <p:txBody>
          <a:bodyPr wrap="none" rtlCol="0">
            <a:spAutoFit/>
          </a:bodyPr>
          <a:lstStyle/>
          <a:p>
            <a:r>
              <a:rPr lang="fr-FR" sz="1200" b="1" dirty="0" smtClean="0">
                <a:solidFill>
                  <a:srgbClr val="0000FF"/>
                </a:solidFill>
                <a:latin typeface="Arial"/>
                <a:cs typeface="Arial"/>
              </a:rPr>
              <a:t>Délégation Départementale de la Corrèze</a:t>
            </a:r>
            <a:endParaRPr lang="fr-FR" sz="1200" b="1" dirty="0">
              <a:solidFill>
                <a:srgbClr val="0000FF"/>
              </a:solidFill>
              <a:latin typeface="Arial"/>
              <a:cs typeface="Arial"/>
            </a:endParaRPr>
          </a:p>
        </p:txBody>
      </p:sp>
      <p:sp>
        <p:nvSpPr>
          <p:cNvPr id="7" name="ZoneTexte 6"/>
          <p:cNvSpPr txBox="1"/>
          <p:nvPr/>
        </p:nvSpPr>
        <p:spPr>
          <a:xfrm rot="19080000">
            <a:off x="1752012" y="2656371"/>
            <a:ext cx="6814995" cy="830997"/>
          </a:xfrm>
          <a:prstGeom prst="rect">
            <a:avLst/>
          </a:prstGeom>
          <a:noFill/>
        </p:spPr>
        <p:txBody>
          <a:bodyPr wrap="none" rtlCol="0">
            <a:spAutoFit/>
          </a:bodyPr>
          <a:lstStyle/>
          <a:p>
            <a:r>
              <a:rPr lang="fr-FR" sz="2400" b="1" i="1" dirty="0">
                <a:solidFill>
                  <a:schemeClr val="bg1"/>
                </a:solidFill>
              </a:rPr>
              <a:t>Inclusion dans la </a:t>
            </a:r>
            <a:r>
              <a:rPr lang="fr-FR" sz="2400" b="1" i="1" dirty="0" smtClean="0">
                <a:solidFill>
                  <a:schemeClr val="bg1"/>
                </a:solidFill>
              </a:rPr>
              <a:t>cité</a:t>
            </a:r>
          </a:p>
          <a:p>
            <a:r>
              <a:rPr lang="fr-FR" sz="2400" b="1" i="1" dirty="0" smtClean="0">
                <a:solidFill>
                  <a:schemeClr val="bg1"/>
                </a:solidFill>
              </a:rPr>
              <a:t>«</a:t>
            </a:r>
            <a:r>
              <a:rPr lang="fr-FR" sz="2400" b="1" i="1" dirty="0">
                <a:solidFill>
                  <a:schemeClr val="bg1"/>
                </a:solidFill>
              </a:rPr>
              <a:t> Vivre avec tout le monde comme tout le monde » </a:t>
            </a:r>
            <a:r>
              <a:rPr lang="fr-FR" sz="2400" b="1" dirty="0">
                <a:solidFill>
                  <a:schemeClr val="bg1"/>
                </a:solidFill>
              </a:rPr>
              <a:t> </a:t>
            </a:r>
          </a:p>
        </p:txBody>
      </p:sp>
    </p:spTree>
    <p:extLst>
      <p:ext uri="{BB962C8B-B14F-4D97-AF65-F5344CB8AC3E}">
        <p14:creationId xmlns:p14="http://schemas.microsoft.com/office/powerpoint/2010/main" val="3802908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VIE AFFECTIVE, SENTIMENTALE ET SEXUELLE</a:t>
            </a:r>
            <a:endParaRPr lang="fr-FR" dirty="0"/>
          </a:p>
        </p:txBody>
      </p:sp>
      <p:sp>
        <p:nvSpPr>
          <p:cNvPr id="3" name="Espace réservé du contenu 2"/>
          <p:cNvSpPr>
            <a:spLocks noGrp="1"/>
          </p:cNvSpPr>
          <p:nvPr>
            <p:ph idx="1"/>
          </p:nvPr>
        </p:nvSpPr>
        <p:spPr>
          <a:xfrm>
            <a:off x="822960" y="1100628"/>
            <a:ext cx="7520940" cy="5395021"/>
          </a:xfrm>
        </p:spPr>
        <p:txBody>
          <a:bodyPr>
            <a:noAutofit/>
          </a:bodyPr>
          <a:lstStyle/>
          <a:p>
            <a:pPr algn="ctr"/>
            <a:r>
              <a:rPr lang="fr-FR" sz="2400" i="1" dirty="0"/>
              <a:t>Pour reconnaître la vie affective, sentimentale </a:t>
            </a:r>
            <a:endParaRPr lang="fr-FR" sz="2400" i="1" dirty="0" smtClean="0"/>
          </a:p>
          <a:p>
            <a:pPr algn="ctr">
              <a:spcBef>
                <a:spcPts val="0"/>
              </a:spcBef>
            </a:pPr>
            <a:r>
              <a:rPr lang="fr-FR" sz="2400" i="1" dirty="0" smtClean="0"/>
              <a:t>et </a:t>
            </a:r>
            <a:r>
              <a:rPr lang="fr-FR" sz="2400" i="1" dirty="0"/>
              <a:t>sexuelle</a:t>
            </a:r>
            <a:r>
              <a:rPr lang="fr-FR" sz="1800" dirty="0"/>
              <a:t>.</a:t>
            </a:r>
          </a:p>
          <a:p>
            <a:pPr lvl="0">
              <a:spcBef>
                <a:spcPts val="0"/>
              </a:spcBef>
              <a:buFont typeface="Wingdings" charset="2"/>
              <a:buChar char="Ø"/>
            </a:pPr>
            <a:endParaRPr lang="fr-FR" sz="2400" dirty="0" smtClean="0"/>
          </a:p>
          <a:p>
            <a:pPr lvl="0">
              <a:spcBef>
                <a:spcPts val="0"/>
              </a:spcBef>
              <a:buFont typeface="Wingdings" charset="2"/>
              <a:buChar char="Ø"/>
            </a:pPr>
            <a:r>
              <a:rPr lang="fr-FR" sz="2400" dirty="0" smtClean="0"/>
              <a:t>Reconnaître </a:t>
            </a:r>
            <a:r>
              <a:rPr lang="fr-FR" sz="2400" dirty="0"/>
              <a:t>concrètement et respecter le droit à une vie affective, sentimentale et sexuelle des personnes en situation de handicap. </a:t>
            </a:r>
          </a:p>
          <a:p>
            <a:pPr lvl="0">
              <a:buFont typeface="Wingdings" charset="2"/>
              <a:buChar char="Ø"/>
            </a:pPr>
            <a:endParaRPr lang="fr-FR" sz="2400" dirty="0" smtClean="0"/>
          </a:p>
          <a:p>
            <a:pPr lvl="0">
              <a:spcBef>
                <a:spcPts val="0"/>
              </a:spcBef>
              <a:buFont typeface="Wingdings" charset="2"/>
              <a:buChar char="Ø"/>
            </a:pPr>
            <a:r>
              <a:rPr lang="fr-FR" sz="2400" dirty="0" smtClean="0"/>
              <a:t>Avoir </a:t>
            </a:r>
            <a:r>
              <a:rPr lang="fr-FR" sz="2400" dirty="0"/>
              <a:t>la jouissance pleine et </a:t>
            </a:r>
            <a:r>
              <a:rPr lang="fr-FR" sz="2400" dirty="0" smtClean="0"/>
              <a:t> entière </a:t>
            </a:r>
            <a:r>
              <a:rPr lang="fr-FR" sz="2400" dirty="0"/>
              <a:t>de leur espace privé quels que soient leur mode de vie (domicile, établissement…)</a:t>
            </a:r>
            <a:r>
              <a:rPr lang="fr-FR" sz="2400" dirty="0" smtClean="0"/>
              <a:t>.</a:t>
            </a:r>
            <a:endParaRPr lang="fr-FR" sz="2400" dirty="0"/>
          </a:p>
          <a:p>
            <a:pPr lvl="0"/>
            <a:endParaRPr lang="fr-FR" sz="2400" dirty="0" smtClean="0"/>
          </a:p>
          <a:p>
            <a:pPr lvl="0">
              <a:spcBef>
                <a:spcPts val="0"/>
              </a:spcBef>
              <a:buFont typeface="Wingdings" charset="2"/>
              <a:buChar char="Ø"/>
            </a:pPr>
            <a:r>
              <a:rPr lang="fr-FR" sz="2400" dirty="0" smtClean="0"/>
              <a:t>Informer </a:t>
            </a:r>
            <a:r>
              <a:rPr lang="fr-FR" sz="2400" dirty="0"/>
              <a:t>et former les intervenants et les professionnels des secteurs sanitaire, social et médico-social</a:t>
            </a:r>
            <a:r>
              <a:rPr lang="fr-FR" sz="2400" dirty="0" smtClean="0"/>
              <a:t>,</a:t>
            </a:r>
            <a:endParaRPr lang="fr-FR" sz="2400" dirty="0"/>
          </a:p>
          <a:p>
            <a:endParaRPr lang="fr-FR" sz="1800" dirty="0"/>
          </a:p>
        </p:txBody>
      </p:sp>
    </p:spTree>
    <p:extLst>
      <p:ext uri="{BB962C8B-B14F-4D97-AF65-F5344CB8AC3E}">
        <p14:creationId xmlns:p14="http://schemas.microsoft.com/office/powerpoint/2010/main" val="318007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VIE AFFECTIVE, SENTIMENTALE ET SEXUELLE</a:t>
            </a:r>
            <a:endParaRPr lang="fr-FR" dirty="0"/>
          </a:p>
        </p:txBody>
      </p:sp>
      <p:sp>
        <p:nvSpPr>
          <p:cNvPr id="3" name="Espace réservé du contenu 2"/>
          <p:cNvSpPr>
            <a:spLocks noGrp="1"/>
          </p:cNvSpPr>
          <p:nvPr>
            <p:ph idx="1"/>
          </p:nvPr>
        </p:nvSpPr>
        <p:spPr>
          <a:xfrm>
            <a:off x="822960" y="1100628"/>
            <a:ext cx="7520940" cy="4453007"/>
          </a:xfrm>
        </p:spPr>
        <p:txBody>
          <a:bodyPr>
            <a:normAutofit fontScale="62500" lnSpcReduction="20000"/>
          </a:bodyPr>
          <a:lstStyle/>
          <a:p>
            <a:pPr lvl="0">
              <a:buFont typeface="Wingdings" charset="2"/>
              <a:buChar char="Ø"/>
            </a:pPr>
            <a:endParaRPr lang="fr-FR" dirty="0" smtClean="0"/>
          </a:p>
          <a:p>
            <a:pPr lvl="0">
              <a:buFont typeface="Wingdings" charset="2"/>
              <a:buChar char="Ø"/>
            </a:pPr>
            <a:r>
              <a:rPr lang="fr-FR" sz="3800" dirty="0" smtClean="0"/>
              <a:t>Sensibiliser les médecins spécialisés : gynécologues, sexologues…</a:t>
            </a:r>
          </a:p>
          <a:p>
            <a:pPr lvl="0">
              <a:buFont typeface="Wingdings" charset="2"/>
              <a:buChar char="Ø"/>
            </a:pPr>
            <a:endParaRPr lang="fr-FR" sz="3800" dirty="0" smtClean="0"/>
          </a:p>
          <a:p>
            <a:pPr lvl="0">
              <a:buFont typeface="Wingdings" charset="2"/>
              <a:buChar char="Ø"/>
            </a:pPr>
            <a:r>
              <a:rPr lang="fr-FR" sz="3800" dirty="0" smtClean="0"/>
              <a:t>Sensibiliser le grand public.</a:t>
            </a:r>
          </a:p>
          <a:p>
            <a:pPr lvl="0">
              <a:buFont typeface="Wingdings" charset="2"/>
              <a:buChar char="Ø"/>
            </a:pPr>
            <a:endParaRPr lang="fr-FR" sz="3800" dirty="0" smtClean="0"/>
          </a:p>
          <a:p>
            <a:pPr lvl="0">
              <a:buFont typeface="Wingdings" charset="2"/>
              <a:buChar char="Ø"/>
            </a:pPr>
            <a:r>
              <a:rPr lang="fr-FR" sz="3800" dirty="0" smtClean="0"/>
              <a:t>Porter attention aux questionnements spécifiques des personnes et de leur famille et accompagner les personnes en situation de handicap.</a:t>
            </a:r>
          </a:p>
          <a:p>
            <a:pPr lvl="0">
              <a:buFont typeface="Wingdings" charset="2"/>
              <a:buChar char="Ø"/>
            </a:pPr>
            <a:endParaRPr lang="fr-FR" sz="3800" dirty="0" smtClean="0"/>
          </a:p>
          <a:p>
            <a:pPr lvl="0">
              <a:buFont typeface="Wingdings" charset="2"/>
              <a:buChar char="Ø"/>
            </a:pPr>
            <a:r>
              <a:rPr lang="fr-FR" sz="3800" dirty="0" smtClean="0"/>
              <a:t>Ainsi que leur famille pour répondre à leurs questions soit individuellement, soit en suscitant des échanges au sein de groupes de parole. </a:t>
            </a:r>
            <a:endParaRPr lang="fr-FR" sz="3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loisirs.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74326" y="3365914"/>
            <a:ext cx="3809596" cy="3809596"/>
          </a:xfrm>
          <a:prstGeom prst="rect">
            <a:avLst/>
          </a:prstGeom>
        </p:spPr>
      </p:pic>
      <p:sp>
        <p:nvSpPr>
          <p:cNvPr id="2" name="Titre 1"/>
          <p:cNvSpPr>
            <a:spLocks noGrp="1"/>
          </p:cNvSpPr>
          <p:nvPr>
            <p:ph type="ctrTitle"/>
          </p:nvPr>
        </p:nvSpPr>
        <p:spPr>
          <a:xfrm rot="19140000">
            <a:off x="665871" y="1325890"/>
            <a:ext cx="6881782" cy="1204306"/>
          </a:xfrm>
        </p:spPr>
        <p:txBody>
          <a:bodyPr/>
          <a:lstStyle/>
          <a:p>
            <a:r>
              <a:rPr lang="fr-FR" sz="2800" dirty="0" smtClean="0"/>
              <a:t>Accès aux loisirs, à la culture, </a:t>
            </a:r>
            <a:br>
              <a:rPr lang="fr-FR" sz="2800" dirty="0" smtClean="0"/>
            </a:br>
            <a:r>
              <a:rPr lang="fr-FR" sz="2800" dirty="0" smtClean="0"/>
              <a:t>au sport, aux vacances</a:t>
            </a:r>
            <a:endParaRPr lang="fr-FR" sz="2800" dirty="0"/>
          </a:p>
        </p:txBody>
      </p:sp>
      <p:sp>
        <p:nvSpPr>
          <p:cNvPr id="3" name="Sous-titre 2"/>
          <p:cNvSpPr>
            <a:spLocks noGrp="1"/>
          </p:cNvSpPr>
          <p:nvPr>
            <p:ph type="subTitle" idx="1"/>
          </p:nvPr>
        </p:nvSpPr>
        <p:spPr/>
        <p:txBody>
          <a:bodyPr/>
          <a:lstStyle/>
          <a:p>
            <a:r>
              <a:rPr lang="fr-FR" dirty="0" smtClean="0"/>
              <a:t>Thème 10</a:t>
            </a:r>
            <a:endParaRPr lang="fr-FR" dirty="0"/>
          </a:p>
        </p:txBody>
      </p:sp>
      <p:pic>
        <p:nvPicPr>
          <p:cNvPr id="1025" name="Picture 1" descr="logoentête"/>
          <p:cNvPicPr>
            <a:picLocks noChangeAspect="1" noChangeArrowheads="1"/>
          </p:cNvPicPr>
          <p:nvPr/>
        </p:nvPicPr>
        <p:blipFill>
          <a:blip r:embed="rId3" cstate="print">
            <a:lum contrast="36000"/>
            <a:extLst>
              <a:ext uri="{28A0092B-C50C-407E-A947-70E740481C1C}">
                <a14:useLocalDpi xmlns:a14="http://schemas.microsoft.com/office/drawing/2010/main" val="0"/>
              </a:ext>
            </a:extLst>
          </a:blip>
          <a:srcRect/>
          <a:stretch>
            <a:fillRect/>
          </a:stretch>
        </p:blipFill>
        <p:spPr bwMode="auto">
          <a:xfrm>
            <a:off x="228600" y="155575"/>
            <a:ext cx="2376488"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3"/>
          <p:cNvSpPr txBox="1"/>
          <p:nvPr/>
        </p:nvSpPr>
        <p:spPr>
          <a:xfrm>
            <a:off x="345498" y="1563749"/>
            <a:ext cx="3177898" cy="276999"/>
          </a:xfrm>
          <a:prstGeom prst="rect">
            <a:avLst/>
          </a:prstGeom>
          <a:noFill/>
        </p:spPr>
        <p:txBody>
          <a:bodyPr wrap="none" rtlCol="0">
            <a:spAutoFit/>
          </a:bodyPr>
          <a:lstStyle/>
          <a:p>
            <a:r>
              <a:rPr lang="fr-FR" sz="1200" b="1" dirty="0" smtClean="0">
                <a:solidFill>
                  <a:srgbClr val="0000FF"/>
                </a:solidFill>
                <a:latin typeface="Arial"/>
                <a:cs typeface="Arial"/>
              </a:rPr>
              <a:t>Délégation Départementale de la Corrèze</a:t>
            </a:r>
            <a:endParaRPr lang="fr-FR" sz="1200" b="1" dirty="0">
              <a:solidFill>
                <a:srgbClr val="0000FF"/>
              </a:solidFill>
              <a:latin typeface="Arial"/>
              <a:cs typeface="Arial"/>
            </a:endParaRPr>
          </a:p>
        </p:txBody>
      </p:sp>
      <p:sp>
        <p:nvSpPr>
          <p:cNvPr id="7" name="ZoneTexte 6"/>
          <p:cNvSpPr txBox="1"/>
          <p:nvPr/>
        </p:nvSpPr>
        <p:spPr>
          <a:xfrm rot="19080000">
            <a:off x="1752012" y="2656371"/>
            <a:ext cx="6814995" cy="830997"/>
          </a:xfrm>
          <a:prstGeom prst="rect">
            <a:avLst/>
          </a:prstGeom>
          <a:noFill/>
        </p:spPr>
        <p:txBody>
          <a:bodyPr wrap="none" rtlCol="0">
            <a:spAutoFit/>
          </a:bodyPr>
          <a:lstStyle/>
          <a:p>
            <a:r>
              <a:rPr lang="fr-FR" sz="2400" b="1" i="1" dirty="0">
                <a:solidFill>
                  <a:schemeClr val="bg1"/>
                </a:solidFill>
              </a:rPr>
              <a:t>Inclusion dans la </a:t>
            </a:r>
            <a:r>
              <a:rPr lang="fr-FR" sz="2400" b="1" i="1" dirty="0" smtClean="0">
                <a:solidFill>
                  <a:schemeClr val="bg1"/>
                </a:solidFill>
              </a:rPr>
              <a:t>cité</a:t>
            </a:r>
          </a:p>
          <a:p>
            <a:r>
              <a:rPr lang="fr-FR" sz="2400" b="1" i="1" dirty="0" smtClean="0">
                <a:solidFill>
                  <a:schemeClr val="bg1"/>
                </a:solidFill>
              </a:rPr>
              <a:t>«</a:t>
            </a:r>
            <a:r>
              <a:rPr lang="fr-FR" sz="2400" b="1" i="1" dirty="0">
                <a:solidFill>
                  <a:schemeClr val="bg1"/>
                </a:solidFill>
              </a:rPr>
              <a:t> Vivre avec tout le monde comme tout le monde » </a:t>
            </a:r>
            <a:r>
              <a:rPr lang="fr-FR" sz="2400" b="1" dirty="0">
                <a:solidFill>
                  <a:schemeClr val="bg1"/>
                </a:solidFill>
              </a:rPr>
              <a:t> </a:t>
            </a:r>
          </a:p>
        </p:txBody>
      </p:sp>
    </p:spTree>
    <p:extLst>
      <p:ext uri="{BB962C8B-B14F-4D97-AF65-F5344CB8AC3E}">
        <p14:creationId xmlns:p14="http://schemas.microsoft.com/office/powerpoint/2010/main" val="1342081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t>CITOYENNETE ET DIGNITE</a:t>
            </a:r>
            <a:endParaRPr lang="fr-FR" dirty="0"/>
          </a:p>
        </p:txBody>
      </p:sp>
      <p:sp>
        <p:nvSpPr>
          <p:cNvPr id="3" name="Espace réservé du contenu 2"/>
          <p:cNvSpPr>
            <a:spLocks noGrp="1"/>
          </p:cNvSpPr>
          <p:nvPr>
            <p:ph idx="1"/>
          </p:nvPr>
        </p:nvSpPr>
        <p:spPr/>
        <p:txBody>
          <a:bodyPr>
            <a:normAutofit/>
          </a:bodyPr>
          <a:lstStyle/>
          <a:p>
            <a:pPr>
              <a:buFont typeface="Wingdings" charset="2"/>
              <a:buChar char="Ø"/>
            </a:pPr>
            <a:endParaRPr lang="fr-FR" dirty="0" smtClean="0"/>
          </a:p>
          <a:p>
            <a:pPr>
              <a:buFont typeface="Wingdings" charset="2"/>
              <a:buChar char="Ø"/>
            </a:pPr>
            <a:r>
              <a:rPr lang="fr-FR" sz="2400" dirty="0" smtClean="0"/>
              <a:t>Pouvoir défendre ses droits soi-même.</a:t>
            </a:r>
          </a:p>
          <a:p>
            <a:pPr>
              <a:spcBef>
                <a:spcPts val="1200"/>
              </a:spcBef>
              <a:buFont typeface="Wingdings" charset="2"/>
              <a:buChar char="Ø"/>
            </a:pPr>
            <a:r>
              <a:rPr lang="fr-FR" sz="2400" dirty="0" smtClean="0"/>
              <a:t>Combattre toute atteinte à la dignité.</a:t>
            </a:r>
          </a:p>
          <a:p>
            <a:pPr>
              <a:spcBef>
                <a:spcPts val="1200"/>
              </a:spcBef>
              <a:buFont typeface="Wingdings" charset="2"/>
              <a:buChar char="Ø"/>
            </a:pPr>
            <a:r>
              <a:rPr lang="fr-FR" sz="2400" dirty="0" smtClean="0"/>
              <a:t>Combattre toutes les formes de discriminations liées au handicap et à la maladie. </a:t>
            </a:r>
          </a:p>
          <a:p>
            <a:pPr>
              <a:spcBef>
                <a:spcPts val="1200"/>
              </a:spcBef>
              <a:buFont typeface="Wingdings" charset="2"/>
              <a:buChar char="Ø"/>
            </a:pPr>
            <a:r>
              <a:rPr lang="fr-FR" sz="2400" dirty="0" smtClean="0"/>
              <a:t>Développer les services et les outils d’information adaptés pour mieux faire connaître les droits des personnes.</a:t>
            </a:r>
          </a:p>
          <a:p>
            <a:endParaRPr lang="fr-F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Accès aux loisirs, à la culture, </a:t>
            </a:r>
            <a:br>
              <a:rPr lang="fr-FR" dirty="0"/>
            </a:br>
            <a:r>
              <a:rPr lang="fr-FR" dirty="0"/>
              <a:t>au sport, aux vacances</a:t>
            </a:r>
          </a:p>
        </p:txBody>
      </p:sp>
      <p:sp>
        <p:nvSpPr>
          <p:cNvPr id="3" name="Espace réservé du contenu 2"/>
          <p:cNvSpPr>
            <a:spLocks noGrp="1"/>
          </p:cNvSpPr>
          <p:nvPr>
            <p:ph idx="1"/>
          </p:nvPr>
        </p:nvSpPr>
        <p:spPr>
          <a:xfrm>
            <a:off x="822960" y="1264024"/>
            <a:ext cx="7520940" cy="4890881"/>
          </a:xfrm>
        </p:spPr>
        <p:txBody>
          <a:bodyPr>
            <a:normAutofit lnSpcReduction="10000"/>
          </a:bodyPr>
          <a:lstStyle/>
          <a:p>
            <a:pPr marL="0" indent="0"/>
            <a:r>
              <a:rPr lang="fr-FR" sz="2400" i="1" dirty="0" smtClean="0"/>
              <a:t>Comment peut-on  </a:t>
            </a:r>
            <a:r>
              <a:rPr lang="fr-FR" sz="2400" i="1" dirty="0"/>
              <a:t>soutenir l’accès aux loisirs </a:t>
            </a:r>
            <a:r>
              <a:rPr lang="fr-FR" sz="2400" i="1" dirty="0" smtClean="0"/>
              <a:t>, aux</a:t>
            </a:r>
            <a:r>
              <a:rPr lang="fr-FR" sz="2400" i="1" dirty="0"/>
              <a:t> </a:t>
            </a:r>
            <a:r>
              <a:rPr lang="fr-FR" sz="2400" i="1" dirty="0" smtClean="0"/>
              <a:t>pratique </a:t>
            </a:r>
            <a:r>
              <a:rPr lang="fr-FR" sz="2400" i="1" dirty="0"/>
              <a:t>culturelles et sportives </a:t>
            </a:r>
            <a:r>
              <a:rPr lang="fr-FR" sz="2400" i="1" dirty="0" smtClean="0"/>
              <a:t>, aux </a:t>
            </a:r>
            <a:r>
              <a:rPr lang="fr-FR" sz="2400" i="1" dirty="0"/>
              <a:t>vacances comme tout le monde </a:t>
            </a:r>
            <a:r>
              <a:rPr lang="fr-FR" sz="2400" i="1" dirty="0" smtClean="0"/>
              <a:t>, être accueillis </a:t>
            </a:r>
            <a:r>
              <a:rPr lang="fr-FR" sz="2400" i="1" dirty="0"/>
              <a:t>dans tous lieux </a:t>
            </a:r>
            <a:r>
              <a:rPr lang="fr-FR" sz="2400" i="1" dirty="0" smtClean="0"/>
              <a:t>quels qu’ils soient</a:t>
            </a:r>
            <a:r>
              <a:rPr lang="fr-FR" sz="2400" i="1" dirty="0"/>
              <a:t> ! </a:t>
            </a:r>
            <a:endParaRPr lang="fr-FR" sz="2400" i="1" dirty="0" smtClean="0"/>
          </a:p>
          <a:p>
            <a:pPr marL="0" indent="0"/>
            <a:r>
              <a:rPr lang="fr-FR" sz="2400" dirty="0" smtClean="0"/>
              <a:t>Quelques </a:t>
            </a:r>
            <a:r>
              <a:rPr lang="fr-FR" sz="2400" dirty="0"/>
              <a:t>points  qu’il me semble  que l’on pourrait mettre en place</a:t>
            </a:r>
            <a:r>
              <a:rPr lang="fr-FR" sz="2400" dirty="0" smtClean="0"/>
              <a:t>.</a:t>
            </a:r>
          </a:p>
          <a:p>
            <a:pPr marL="0" indent="0"/>
            <a:endParaRPr lang="fr-FR" sz="2400" b="0" dirty="0">
              <a:latin typeface="Cambria"/>
              <a:ea typeface="ＭＳ 明朝"/>
              <a:cs typeface="Times New Roman"/>
            </a:endParaRPr>
          </a:p>
          <a:p>
            <a:pPr marL="0" indent="0">
              <a:spcBef>
                <a:spcPts val="0"/>
              </a:spcBef>
              <a:spcAft>
                <a:spcPts val="0"/>
              </a:spcAft>
            </a:pPr>
            <a:r>
              <a:rPr lang="fr-FR" sz="2400" dirty="0" err="1" smtClean="0">
                <a:sym typeface="Wingdings"/>
              </a:rPr>
              <a:t></a:t>
            </a:r>
            <a:r>
              <a:rPr lang="fr-FR" sz="2400" dirty="0" smtClean="0"/>
              <a:t>  Supprimer </a:t>
            </a:r>
            <a:r>
              <a:rPr lang="fr-FR" sz="2400" dirty="0"/>
              <a:t>les obstacles  comme les marches dans les lieux publics, aménager les bâtiments publics pour l’handicap, poussettes…</a:t>
            </a:r>
          </a:p>
          <a:p>
            <a:pPr marL="0" indent="0">
              <a:spcBef>
                <a:spcPts val="1800"/>
              </a:spcBef>
            </a:pPr>
            <a:r>
              <a:rPr lang="fr-FR" sz="2400" dirty="0" err="1" smtClean="0">
                <a:sym typeface="Wingdings"/>
              </a:rPr>
              <a:t></a:t>
            </a:r>
            <a:r>
              <a:rPr lang="fr-FR" sz="2400" dirty="0" smtClean="0">
                <a:sym typeface="Wingdings"/>
              </a:rPr>
              <a:t>  </a:t>
            </a:r>
            <a:r>
              <a:rPr lang="fr-FR" sz="2400" dirty="0" smtClean="0"/>
              <a:t>Financer </a:t>
            </a:r>
            <a:r>
              <a:rPr lang="fr-FR" sz="2400" dirty="0"/>
              <a:t>tous les besoins spécifiques, accompagnateurs et matériels adaptés à chaque situations </a:t>
            </a:r>
          </a:p>
        </p:txBody>
      </p:sp>
    </p:spTree>
    <p:extLst>
      <p:ext uri="{BB962C8B-B14F-4D97-AF65-F5344CB8AC3E}">
        <p14:creationId xmlns:p14="http://schemas.microsoft.com/office/powerpoint/2010/main" val="3660222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22960" y="1100628"/>
            <a:ext cx="7520940" cy="4890881"/>
          </a:xfrm>
        </p:spPr>
        <p:txBody>
          <a:bodyPr>
            <a:normAutofit/>
          </a:bodyPr>
          <a:lstStyle/>
          <a:p>
            <a:endParaRPr lang="fr-FR" sz="2400" b="0" dirty="0" smtClean="0">
              <a:latin typeface="Cambria"/>
              <a:ea typeface="ＭＳ 明朝"/>
              <a:cs typeface="Times New Roman"/>
              <a:sym typeface="Wingdings"/>
            </a:endParaRPr>
          </a:p>
          <a:p>
            <a:r>
              <a:rPr lang="fr-FR" sz="2400" b="0" dirty="0" err="1" smtClean="0">
                <a:latin typeface="Cambria"/>
                <a:ea typeface="ＭＳ 明朝"/>
                <a:cs typeface="Times New Roman"/>
                <a:sym typeface="Wingdings"/>
              </a:rPr>
              <a:t></a:t>
            </a:r>
            <a:r>
              <a:rPr lang="fr-FR" sz="2400" b="0" dirty="0" smtClean="0">
                <a:latin typeface="Cambria"/>
                <a:ea typeface="ＭＳ 明朝"/>
                <a:cs typeface="Times New Roman"/>
                <a:sym typeface="Wingdings"/>
              </a:rPr>
              <a:t>  </a:t>
            </a:r>
            <a:r>
              <a:rPr lang="fr-FR" sz="2400" dirty="0" smtClean="0">
                <a:sym typeface="Wingdings"/>
              </a:rPr>
              <a:t>S</a:t>
            </a:r>
            <a:r>
              <a:rPr lang="fr-FR" sz="2400" dirty="0" smtClean="0"/>
              <a:t>ensibiliser </a:t>
            </a:r>
            <a:r>
              <a:rPr lang="fr-FR" sz="2400" dirty="0"/>
              <a:t>les bénévoles et les professionnels des associations socioculturelles, </a:t>
            </a:r>
            <a:r>
              <a:rPr lang="fr-FR" sz="2400" dirty="0" smtClean="0"/>
              <a:t>aux conditions d’accueil </a:t>
            </a:r>
            <a:r>
              <a:rPr lang="fr-FR" sz="2400" dirty="0"/>
              <a:t>des personnes en situation de handicap.</a:t>
            </a:r>
          </a:p>
          <a:p>
            <a:r>
              <a:rPr lang="fr-FR" sz="2400" dirty="0"/>
              <a:t> </a:t>
            </a:r>
          </a:p>
          <a:p>
            <a:r>
              <a:rPr lang="fr-FR" sz="2400" b="0" dirty="0" err="1" smtClean="0">
                <a:latin typeface="Cambria"/>
                <a:ea typeface="ＭＳ 明朝"/>
                <a:cs typeface="Times New Roman"/>
                <a:sym typeface="Wingdings"/>
              </a:rPr>
              <a:t></a:t>
            </a:r>
            <a:r>
              <a:rPr lang="fr-FR" sz="2400" b="0" dirty="0" smtClean="0">
                <a:latin typeface="Cambria"/>
                <a:ea typeface="ＭＳ 明朝"/>
                <a:cs typeface="Times New Roman"/>
                <a:sym typeface="Wingdings"/>
              </a:rPr>
              <a:t>  </a:t>
            </a:r>
            <a:r>
              <a:rPr lang="fr-FR" sz="2400" dirty="0" smtClean="0">
                <a:sym typeface="Wingdings"/>
              </a:rPr>
              <a:t>S</a:t>
            </a:r>
            <a:r>
              <a:rPr lang="fr-FR" sz="2400" dirty="0" smtClean="0"/>
              <a:t>ignaler </a:t>
            </a:r>
            <a:r>
              <a:rPr lang="fr-FR" sz="2400" dirty="0"/>
              <a:t>systématiquement et de manière fiable dans tous les guides </a:t>
            </a:r>
            <a:r>
              <a:rPr lang="fr-FR" sz="2400" dirty="0" smtClean="0"/>
              <a:t>ou </a:t>
            </a:r>
            <a:r>
              <a:rPr lang="fr-FR" sz="2400" dirty="0"/>
              <a:t>autres </a:t>
            </a:r>
            <a:r>
              <a:rPr lang="fr-FR" sz="2400" dirty="0" smtClean="0"/>
              <a:t> les indications relatives à l’accueil des personnes en situation de handicap</a:t>
            </a:r>
            <a:endParaRPr lang="fr-FR" sz="2400" dirty="0"/>
          </a:p>
        </p:txBody>
      </p:sp>
      <p:sp>
        <p:nvSpPr>
          <p:cNvPr id="4" name="Titre 3"/>
          <p:cNvSpPr>
            <a:spLocks noGrp="1"/>
          </p:cNvSpPr>
          <p:nvPr>
            <p:ph type="title"/>
          </p:nvPr>
        </p:nvSpPr>
        <p:spPr/>
        <p:txBody>
          <a:bodyPr/>
          <a:lstStyle/>
          <a:p>
            <a:pPr algn="ctr"/>
            <a:r>
              <a:rPr lang="fr-FR" dirty="0" smtClean="0"/>
              <a:t>Accès aux loisirs, à la culture, </a:t>
            </a:r>
            <a:br>
              <a:rPr lang="fr-FR" dirty="0" smtClean="0"/>
            </a:br>
            <a:r>
              <a:rPr lang="fr-FR" dirty="0" smtClean="0"/>
              <a:t>au sport, aux vacances</a:t>
            </a:r>
            <a:endParaRPr lang="fr-FR" dirty="0"/>
          </a:p>
        </p:txBody>
      </p:sp>
    </p:spTree>
    <p:extLst>
      <p:ext uri="{BB962C8B-B14F-4D97-AF65-F5344CB8AC3E}">
        <p14:creationId xmlns:p14="http://schemas.microsoft.com/office/powerpoint/2010/main" val="329721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22960" y="1100628"/>
            <a:ext cx="7520940" cy="4890881"/>
          </a:xfrm>
        </p:spPr>
        <p:txBody>
          <a:bodyPr>
            <a:normAutofit fontScale="92500"/>
          </a:bodyPr>
          <a:lstStyle/>
          <a:p>
            <a:r>
              <a:rPr lang="fr-FR" sz="2400" b="0" dirty="0" smtClean="0">
                <a:latin typeface="Cambria"/>
                <a:ea typeface="ＭＳ 明朝"/>
                <a:cs typeface="Times New Roman"/>
                <a:sym typeface="Wingdings"/>
              </a:rPr>
              <a:t>  </a:t>
            </a:r>
          </a:p>
          <a:p>
            <a:r>
              <a:rPr lang="fr-FR" sz="2800" b="0" dirty="0" err="1" smtClean="0">
                <a:latin typeface="Cambria"/>
                <a:ea typeface="ＭＳ 明朝"/>
                <a:cs typeface="Times New Roman"/>
                <a:sym typeface="Wingdings"/>
              </a:rPr>
              <a:t></a:t>
            </a:r>
            <a:r>
              <a:rPr lang="fr-FR" sz="2800" b="0" dirty="0" smtClean="0">
                <a:latin typeface="Cambria"/>
                <a:ea typeface="ＭＳ 明朝"/>
                <a:cs typeface="Times New Roman"/>
                <a:sym typeface="Wingdings"/>
              </a:rPr>
              <a:t> </a:t>
            </a:r>
            <a:r>
              <a:rPr lang="fr-FR" sz="2600" dirty="0" smtClean="0">
                <a:sym typeface="Wingdings"/>
              </a:rPr>
              <a:t>R</a:t>
            </a:r>
            <a:r>
              <a:rPr lang="fr-FR" sz="2600" dirty="0" smtClean="0"/>
              <a:t>econnaître </a:t>
            </a:r>
            <a:r>
              <a:rPr lang="fr-FR" sz="2600" dirty="0"/>
              <a:t>le droit d’avoir des loisirs </a:t>
            </a:r>
            <a:r>
              <a:rPr lang="fr-FR" sz="2600" dirty="0" smtClean="0"/>
              <a:t>, de </a:t>
            </a:r>
            <a:r>
              <a:rPr lang="fr-FR" sz="2600" dirty="0"/>
              <a:t>pratiquer sa religion, de faire du </a:t>
            </a:r>
            <a:r>
              <a:rPr lang="fr-FR" sz="2600" dirty="0" smtClean="0"/>
              <a:t>sport ou de </a:t>
            </a:r>
            <a:r>
              <a:rPr lang="fr-FR" sz="2600" dirty="0"/>
              <a:t>partir en vacances </a:t>
            </a:r>
            <a:r>
              <a:rPr lang="fr-FR" sz="2600" dirty="0" smtClean="0"/>
              <a:t> comme partie intégrante du bien être et de l’épanouissement personnel et comme facteur d’inclusion sociale et ce quel que soit notre </a:t>
            </a:r>
            <a:r>
              <a:rPr lang="fr-FR" sz="2600" dirty="0"/>
              <a:t>âge, </a:t>
            </a:r>
          </a:p>
          <a:p>
            <a:r>
              <a:rPr lang="fr-FR" sz="2600" dirty="0"/>
              <a:t> </a:t>
            </a:r>
          </a:p>
          <a:p>
            <a:pPr>
              <a:buFont typeface="Wingdings"/>
              <a:buChar char="Ø"/>
            </a:pPr>
            <a:r>
              <a:rPr lang="fr-FR" sz="2600" dirty="0" smtClean="0"/>
              <a:t>Pour </a:t>
            </a:r>
            <a:r>
              <a:rPr lang="fr-FR" sz="2600" dirty="0"/>
              <a:t>les personnes avec de graves pathologies, en difficultés d’autonomie, valoriser le ou les rôles de facilitateurs, cela </a:t>
            </a:r>
            <a:r>
              <a:rPr lang="fr-FR" sz="2600" dirty="0" smtClean="0"/>
              <a:t>rendra les activités accessibles </a:t>
            </a:r>
            <a:r>
              <a:rPr lang="fr-FR" sz="2600" dirty="0"/>
              <a:t>à toutes les personnes en situation de </a:t>
            </a:r>
            <a:r>
              <a:rPr lang="fr-FR" sz="2600" dirty="0" smtClean="0"/>
              <a:t>handicap. </a:t>
            </a:r>
          </a:p>
          <a:p>
            <a:pPr>
              <a:spcBef>
                <a:spcPts val="0"/>
              </a:spcBef>
            </a:pPr>
            <a:r>
              <a:rPr lang="fr-FR" sz="2600" dirty="0" smtClean="0"/>
              <a:t>	</a:t>
            </a:r>
            <a:endParaRPr lang="fr-FR" sz="2600" dirty="0"/>
          </a:p>
        </p:txBody>
      </p:sp>
      <p:sp>
        <p:nvSpPr>
          <p:cNvPr id="4" name="Titre 3"/>
          <p:cNvSpPr>
            <a:spLocks noGrp="1"/>
          </p:cNvSpPr>
          <p:nvPr>
            <p:ph type="title"/>
          </p:nvPr>
        </p:nvSpPr>
        <p:spPr/>
        <p:txBody>
          <a:bodyPr/>
          <a:lstStyle/>
          <a:p>
            <a:pPr algn="ctr"/>
            <a:r>
              <a:rPr lang="fr-FR" dirty="0" smtClean="0"/>
              <a:t>Accès aux loisirs, à la culture, </a:t>
            </a:r>
            <a:br>
              <a:rPr lang="fr-FR" dirty="0" smtClean="0"/>
            </a:br>
            <a:r>
              <a:rPr lang="fr-FR" dirty="0" smtClean="0"/>
              <a:t>au sport, aux vacances</a:t>
            </a:r>
            <a:endParaRPr lang="fr-FR" dirty="0"/>
          </a:p>
        </p:txBody>
      </p:sp>
    </p:spTree>
    <p:extLst>
      <p:ext uri="{BB962C8B-B14F-4D97-AF65-F5344CB8AC3E}">
        <p14:creationId xmlns:p14="http://schemas.microsoft.com/office/powerpoint/2010/main" val="1396807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rot="19140000">
            <a:off x="798026" y="1679355"/>
            <a:ext cx="5804243" cy="1204306"/>
          </a:xfrm>
        </p:spPr>
        <p:txBody>
          <a:bodyPr/>
          <a:lstStyle/>
          <a:p>
            <a:r>
              <a:rPr lang="fr-FR" dirty="0" smtClean="0"/>
              <a:t>Assemblée départementale </a:t>
            </a:r>
            <a:endParaRPr lang="fr-FR" dirty="0"/>
          </a:p>
        </p:txBody>
      </p:sp>
      <p:sp>
        <p:nvSpPr>
          <p:cNvPr id="3" name="Sous-titre 2"/>
          <p:cNvSpPr>
            <a:spLocks noGrp="1"/>
          </p:cNvSpPr>
          <p:nvPr>
            <p:ph type="subTitle" idx="1"/>
          </p:nvPr>
        </p:nvSpPr>
        <p:spPr/>
        <p:txBody>
          <a:bodyPr/>
          <a:lstStyle/>
          <a:p>
            <a:r>
              <a:rPr lang="fr-FR" dirty="0" smtClean="0"/>
              <a:t>Vendredi 4 Décembre 2015</a:t>
            </a:r>
            <a:endParaRPr lang="fr-FR" dirty="0"/>
          </a:p>
        </p:txBody>
      </p:sp>
      <p:pic>
        <p:nvPicPr>
          <p:cNvPr id="1025" name="Picture 1" descr="logoentête"/>
          <p:cNvPicPr>
            <a:picLocks noChangeAspect="1" noChangeArrowheads="1"/>
          </p:cNvPicPr>
          <p:nvPr/>
        </p:nvPicPr>
        <p:blipFill>
          <a:blip r:embed="rId2" cstate="print">
            <a:lum contrast="36000"/>
            <a:extLst>
              <a:ext uri="{28A0092B-C50C-407E-A947-70E740481C1C}">
                <a14:useLocalDpi xmlns:a14="http://schemas.microsoft.com/office/drawing/2010/main" val="0"/>
              </a:ext>
            </a:extLst>
          </a:blip>
          <a:srcRect/>
          <a:stretch>
            <a:fillRect/>
          </a:stretch>
        </p:blipFill>
        <p:spPr bwMode="auto">
          <a:xfrm>
            <a:off x="228600" y="155575"/>
            <a:ext cx="2376488"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3"/>
          <p:cNvSpPr txBox="1"/>
          <p:nvPr/>
        </p:nvSpPr>
        <p:spPr>
          <a:xfrm>
            <a:off x="345498" y="1563749"/>
            <a:ext cx="3177898" cy="276999"/>
          </a:xfrm>
          <a:prstGeom prst="rect">
            <a:avLst/>
          </a:prstGeom>
          <a:noFill/>
        </p:spPr>
        <p:txBody>
          <a:bodyPr wrap="none" rtlCol="0">
            <a:spAutoFit/>
          </a:bodyPr>
          <a:lstStyle/>
          <a:p>
            <a:r>
              <a:rPr lang="fr-FR" sz="1200" b="1" dirty="0" smtClean="0">
                <a:solidFill>
                  <a:srgbClr val="0000FF"/>
                </a:solidFill>
                <a:latin typeface="Arial"/>
                <a:cs typeface="Arial"/>
              </a:rPr>
              <a:t>Délégation Départementale de la Corrèze</a:t>
            </a:r>
            <a:endParaRPr lang="fr-FR" sz="1200" b="1" dirty="0">
              <a:solidFill>
                <a:srgbClr val="0000FF"/>
              </a:solidFill>
              <a:latin typeface="Arial"/>
              <a:cs typeface="Arial"/>
            </a:endParaRPr>
          </a:p>
        </p:txBody>
      </p:sp>
      <p:sp>
        <p:nvSpPr>
          <p:cNvPr id="7" name="ZoneTexte 6"/>
          <p:cNvSpPr txBox="1"/>
          <p:nvPr/>
        </p:nvSpPr>
        <p:spPr>
          <a:xfrm rot="19080000">
            <a:off x="1752012" y="2656371"/>
            <a:ext cx="6814995" cy="830997"/>
          </a:xfrm>
          <a:prstGeom prst="rect">
            <a:avLst/>
          </a:prstGeom>
          <a:noFill/>
        </p:spPr>
        <p:txBody>
          <a:bodyPr wrap="none" rtlCol="0">
            <a:spAutoFit/>
          </a:bodyPr>
          <a:lstStyle/>
          <a:p>
            <a:r>
              <a:rPr lang="fr-FR" sz="2400" b="1" i="1" dirty="0">
                <a:solidFill>
                  <a:schemeClr val="bg1"/>
                </a:solidFill>
              </a:rPr>
              <a:t>Inclusion dans la </a:t>
            </a:r>
            <a:r>
              <a:rPr lang="fr-FR" sz="2400" b="1" i="1" dirty="0" smtClean="0">
                <a:solidFill>
                  <a:schemeClr val="bg1"/>
                </a:solidFill>
              </a:rPr>
              <a:t>cité</a:t>
            </a:r>
          </a:p>
          <a:p>
            <a:r>
              <a:rPr lang="fr-FR" sz="2400" b="1" i="1" dirty="0" smtClean="0">
                <a:solidFill>
                  <a:schemeClr val="bg1"/>
                </a:solidFill>
              </a:rPr>
              <a:t>«</a:t>
            </a:r>
            <a:r>
              <a:rPr lang="fr-FR" sz="2400" b="1" i="1" dirty="0">
                <a:solidFill>
                  <a:schemeClr val="bg1"/>
                </a:solidFill>
              </a:rPr>
              <a:t> Vivre avec tout le monde comme tout le monde » </a:t>
            </a:r>
            <a:r>
              <a:rPr lang="fr-FR" sz="2400" b="1" dirty="0">
                <a:solidFill>
                  <a:schemeClr val="bg1"/>
                </a:solidFill>
              </a:rPr>
              <a:t> </a:t>
            </a:r>
          </a:p>
        </p:txBody>
      </p:sp>
      <p:pic>
        <p:nvPicPr>
          <p:cNvPr id="5" name="Image 4" descr="général2.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6910" y="2885612"/>
            <a:ext cx="2807090" cy="3972387"/>
          </a:xfrm>
          <a:prstGeom prst="rect">
            <a:avLst/>
          </a:prstGeom>
        </p:spPr>
      </p:pic>
    </p:spTree>
    <p:extLst>
      <p:ext uri="{BB962C8B-B14F-4D97-AF65-F5344CB8AC3E}">
        <p14:creationId xmlns:p14="http://schemas.microsoft.com/office/powerpoint/2010/main" val="4047882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environnement.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2431" y="3156430"/>
            <a:ext cx="3701569" cy="3701569"/>
          </a:xfrm>
          <a:prstGeom prst="rect">
            <a:avLst/>
          </a:prstGeom>
        </p:spPr>
      </p:pic>
      <p:sp>
        <p:nvSpPr>
          <p:cNvPr id="2" name="Titre 1"/>
          <p:cNvSpPr>
            <a:spLocks noGrp="1"/>
          </p:cNvSpPr>
          <p:nvPr>
            <p:ph type="ctrTitle"/>
          </p:nvPr>
        </p:nvSpPr>
        <p:spPr/>
        <p:txBody>
          <a:bodyPr/>
          <a:lstStyle/>
          <a:p>
            <a:r>
              <a:rPr lang="fr-FR" dirty="0" smtClean="0"/>
              <a:t>Environnement accessible</a:t>
            </a:r>
            <a:endParaRPr lang="fr-FR" dirty="0"/>
          </a:p>
        </p:txBody>
      </p:sp>
      <p:sp>
        <p:nvSpPr>
          <p:cNvPr id="3" name="Sous-titre 2"/>
          <p:cNvSpPr>
            <a:spLocks noGrp="1"/>
          </p:cNvSpPr>
          <p:nvPr>
            <p:ph type="subTitle" idx="1"/>
          </p:nvPr>
        </p:nvSpPr>
        <p:spPr/>
        <p:txBody>
          <a:bodyPr/>
          <a:lstStyle/>
          <a:p>
            <a:r>
              <a:rPr lang="fr-FR" dirty="0" smtClean="0"/>
              <a:t>Thème 2</a:t>
            </a:r>
            <a:endParaRPr lang="fr-FR" dirty="0"/>
          </a:p>
        </p:txBody>
      </p:sp>
      <p:pic>
        <p:nvPicPr>
          <p:cNvPr id="1025" name="Picture 1" descr="logoentête"/>
          <p:cNvPicPr>
            <a:picLocks noChangeAspect="1" noChangeArrowheads="1"/>
          </p:cNvPicPr>
          <p:nvPr/>
        </p:nvPicPr>
        <p:blipFill>
          <a:blip r:embed="rId3" cstate="print">
            <a:lum contrast="36000"/>
            <a:extLst>
              <a:ext uri="{28A0092B-C50C-407E-A947-70E740481C1C}">
                <a14:useLocalDpi xmlns:a14="http://schemas.microsoft.com/office/drawing/2010/main" val="0"/>
              </a:ext>
            </a:extLst>
          </a:blip>
          <a:srcRect/>
          <a:stretch>
            <a:fillRect/>
          </a:stretch>
        </p:blipFill>
        <p:spPr bwMode="auto">
          <a:xfrm>
            <a:off x="228600" y="155575"/>
            <a:ext cx="2376488"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3"/>
          <p:cNvSpPr txBox="1"/>
          <p:nvPr/>
        </p:nvSpPr>
        <p:spPr>
          <a:xfrm>
            <a:off x="345498" y="1563749"/>
            <a:ext cx="3177898" cy="276999"/>
          </a:xfrm>
          <a:prstGeom prst="rect">
            <a:avLst/>
          </a:prstGeom>
          <a:noFill/>
        </p:spPr>
        <p:txBody>
          <a:bodyPr wrap="none" rtlCol="0">
            <a:spAutoFit/>
          </a:bodyPr>
          <a:lstStyle/>
          <a:p>
            <a:r>
              <a:rPr lang="fr-FR" sz="1200" b="1" dirty="0" smtClean="0">
                <a:solidFill>
                  <a:srgbClr val="0000FF"/>
                </a:solidFill>
                <a:latin typeface="Arial"/>
                <a:cs typeface="Arial"/>
              </a:rPr>
              <a:t>Délégation Départementale de la Corrèze</a:t>
            </a:r>
            <a:endParaRPr lang="fr-FR" sz="1200" b="1" dirty="0">
              <a:solidFill>
                <a:srgbClr val="0000FF"/>
              </a:solidFill>
              <a:latin typeface="Arial"/>
              <a:cs typeface="Arial"/>
            </a:endParaRPr>
          </a:p>
        </p:txBody>
      </p:sp>
      <p:sp>
        <p:nvSpPr>
          <p:cNvPr id="7" name="ZoneTexte 6"/>
          <p:cNvSpPr txBox="1"/>
          <p:nvPr/>
        </p:nvSpPr>
        <p:spPr>
          <a:xfrm rot="19080000">
            <a:off x="1752012" y="2656371"/>
            <a:ext cx="6814995" cy="830997"/>
          </a:xfrm>
          <a:prstGeom prst="rect">
            <a:avLst/>
          </a:prstGeom>
          <a:noFill/>
        </p:spPr>
        <p:txBody>
          <a:bodyPr wrap="none" rtlCol="0">
            <a:spAutoFit/>
          </a:bodyPr>
          <a:lstStyle/>
          <a:p>
            <a:r>
              <a:rPr lang="fr-FR" sz="2400" b="1" i="1" dirty="0">
                <a:solidFill>
                  <a:schemeClr val="bg1"/>
                </a:solidFill>
              </a:rPr>
              <a:t>Inclusion dans la </a:t>
            </a:r>
            <a:r>
              <a:rPr lang="fr-FR" sz="2400" b="1" i="1" dirty="0" smtClean="0">
                <a:solidFill>
                  <a:schemeClr val="bg1"/>
                </a:solidFill>
              </a:rPr>
              <a:t>cité</a:t>
            </a:r>
          </a:p>
          <a:p>
            <a:r>
              <a:rPr lang="fr-FR" sz="2400" b="1" i="1" dirty="0" smtClean="0">
                <a:solidFill>
                  <a:schemeClr val="bg1"/>
                </a:solidFill>
              </a:rPr>
              <a:t>«</a:t>
            </a:r>
            <a:r>
              <a:rPr lang="fr-FR" sz="2400" b="1" i="1" dirty="0">
                <a:solidFill>
                  <a:schemeClr val="bg1"/>
                </a:solidFill>
              </a:rPr>
              <a:t> Vivre avec tout le monde comme tout le monde » </a:t>
            </a:r>
            <a:r>
              <a:rPr lang="fr-FR" sz="2400" b="1" dirty="0">
                <a:solidFill>
                  <a:schemeClr val="bg1"/>
                </a:solidFill>
              </a:rPr>
              <a:t> </a:t>
            </a:r>
          </a:p>
        </p:txBody>
      </p:sp>
    </p:spTree>
    <p:extLst>
      <p:ext uri="{BB962C8B-B14F-4D97-AF65-F5344CB8AC3E}">
        <p14:creationId xmlns:p14="http://schemas.microsoft.com/office/powerpoint/2010/main" val="1497981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algn="ctr"/>
            <a:endParaRPr lang="fr-FR" sz="2000" dirty="0" smtClean="0"/>
          </a:p>
          <a:p>
            <a:pPr algn="ctr"/>
            <a:r>
              <a:rPr lang="fr-FR" sz="6600" dirty="0" smtClean="0"/>
              <a:t>« I have a </a:t>
            </a:r>
            <a:r>
              <a:rPr lang="fr-FR" sz="6600" dirty="0" err="1" smtClean="0"/>
              <a:t>dream</a:t>
            </a:r>
            <a:r>
              <a:rPr lang="fr-FR" sz="6600" dirty="0" smtClean="0"/>
              <a:t> »</a:t>
            </a:r>
          </a:p>
          <a:p>
            <a:pPr algn="ctr"/>
            <a:endParaRPr lang="fr-FR" sz="2800" dirty="0" smtClean="0"/>
          </a:p>
          <a:p>
            <a:pPr algn="ctr"/>
            <a:r>
              <a:rPr lang="fr-FR" sz="2800" dirty="0" smtClean="0"/>
              <a:t>Une accessibilité universelle pour</a:t>
            </a:r>
            <a:endParaRPr lang="fr-FR" sz="2400" dirty="0"/>
          </a:p>
        </p:txBody>
      </p:sp>
      <p:sp>
        <p:nvSpPr>
          <p:cNvPr id="4" name="Titre 1"/>
          <p:cNvSpPr>
            <a:spLocks noGrp="1"/>
          </p:cNvSpPr>
          <p:nvPr>
            <p:ph type="title"/>
          </p:nvPr>
        </p:nvSpPr>
        <p:spPr>
          <a:xfrm>
            <a:off x="822960" y="365760"/>
            <a:ext cx="7520940" cy="548640"/>
          </a:xfrm>
        </p:spPr>
        <p:txBody>
          <a:bodyPr/>
          <a:lstStyle/>
          <a:p>
            <a:pPr algn="ctr"/>
            <a:r>
              <a:rPr lang="fr-FR" dirty="0" smtClean="0"/>
              <a:t>Environnement accessible</a:t>
            </a:r>
            <a:endParaRPr lang="fr-FR" dirty="0"/>
          </a:p>
        </p:txBody>
      </p:sp>
    </p:spTree>
    <p:extLst>
      <p:ext uri="{BB962C8B-B14F-4D97-AF65-F5344CB8AC3E}">
        <p14:creationId xmlns:p14="http://schemas.microsoft.com/office/powerpoint/2010/main" val="519143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22960" y="784439"/>
            <a:ext cx="7520940" cy="4250904"/>
          </a:xfrm>
        </p:spPr>
        <p:txBody>
          <a:bodyPr/>
          <a:lstStyle/>
          <a:p>
            <a:pPr marL="457200" lvl="0" indent="-457200">
              <a:buFont typeface="Wingdings" charset="2"/>
              <a:buChar char="Ø"/>
            </a:pPr>
            <a:endParaRPr lang="fr-FR" sz="2800" dirty="0" smtClean="0"/>
          </a:p>
          <a:p>
            <a:pPr marL="457200" lvl="0" indent="-457200">
              <a:buFont typeface="Wingdings" charset="2"/>
              <a:buChar char="Ø"/>
            </a:pPr>
            <a:r>
              <a:rPr lang="fr-FR" sz="2800" dirty="0" smtClean="0"/>
              <a:t>Pouvoir </a:t>
            </a:r>
            <a:r>
              <a:rPr lang="fr-FR" sz="2800" dirty="0"/>
              <a:t>accéder à tous les espaces </a:t>
            </a:r>
            <a:r>
              <a:rPr lang="fr-FR" sz="2800" dirty="0" smtClean="0"/>
              <a:t>publics</a:t>
            </a:r>
          </a:p>
          <a:p>
            <a:pPr marL="457200" lvl="0" indent="-457200">
              <a:buFont typeface="Wingdings" charset="2"/>
              <a:buChar char="Ø"/>
            </a:pPr>
            <a:endParaRPr lang="fr-FR" sz="2800" dirty="0"/>
          </a:p>
          <a:p>
            <a:pPr marL="457200" lvl="0" indent="-457200">
              <a:buFont typeface="Wingdings" charset="2"/>
              <a:buChar char="Ø"/>
            </a:pPr>
            <a:r>
              <a:rPr lang="fr-FR" sz="2800" dirty="0"/>
              <a:t>Pouvoir accéder à tous les </a:t>
            </a:r>
            <a:r>
              <a:rPr lang="fr-FR" sz="2800" dirty="0" smtClean="0"/>
              <a:t>bâtiments</a:t>
            </a:r>
          </a:p>
          <a:p>
            <a:pPr marL="457200" lvl="0" indent="-457200">
              <a:buFont typeface="Wingdings" charset="2"/>
              <a:buChar char="Ø"/>
            </a:pPr>
            <a:endParaRPr lang="fr-FR" sz="2800" dirty="0"/>
          </a:p>
          <a:p>
            <a:pPr marL="457200" lvl="0" indent="-457200">
              <a:buFont typeface="Wingdings" charset="2"/>
              <a:buChar char="Ø"/>
            </a:pPr>
            <a:r>
              <a:rPr lang="fr-FR" sz="2800" dirty="0"/>
              <a:t>Pouvoir utiliser tous les </a:t>
            </a:r>
            <a:r>
              <a:rPr lang="fr-FR" sz="2800" dirty="0" smtClean="0"/>
              <a:t>transports</a:t>
            </a:r>
          </a:p>
          <a:p>
            <a:pPr marL="457200" lvl="0" indent="-457200">
              <a:buFont typeface="Wingdings" charset="2"/>
              <a:buChar char="Ø"/>
            </a:pPr>
            <a:endParaRPr lang="fr-FR" sz="2800" dirty="0"/>
          </a:p>
          <a:p>
            <a:pPr marL="457200" lvl="0" indent="-457200">
              <a:buFont typeface="Wingdings" charset="2"/>
              <a:buChar char="Ø"/>
            </a:pPr>
            <a:r>
              <a:rPr lang="fr-FR" sz="2800" dirty="0"/>
              <a:t>Pouvoir participer à la vie citoyenne </a:t>
            </a:r>
          </a:p>
          <a:p>
            <a:endParaRPr lang="fr-FR" dirty="0"/>
          </a:p>
        </p:txBody>
      </p:sp>
      <p:sp>
        <p:nvSpPr>
          <p:cNvPr id="4" name="Titre 1"/>
          <p:cNvSpPr>
            <a:spLocks noGrp="1"/>
          </p:cNvSpPr>
          <p:nvPr>
            <p:ph type="title"/>
          </p:nvPr>
        </p:nvSpPr>
        <p:spPr>
          <a:xfrm>
            <a:off x="822960" y="365760"/>
            <a:ext cx="7520940" cy="548640"/>
          </a:xfrm>
        </p:spPr>
        <p:txBody>
          <a:bodyPr/>
          <a:lstStyle/>
          <a:p>
            <a:pPr algn="ctr"/>
            <a:r>
              <a:rPr lang="fr-FR" dirty="0" smtClean="0"/>
              <a:t>Environnement accessible</a:t>
            </a:r>
            <a:endParaRPr lang="fr-FR" dirty="0"/>
          </a:p>
        </p:txBody>
      </p:sp>
    </p:spTree>
    <p:extLst>
      <p:ext uri="{BB962C8B-B14F-4D97-AF65-F5344CB8AC3E}">
        <p14:creationId xmlns:p14="http://schemas.microsoft.com/office/powerpoint/2010/main" val="3558237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22960" y="632011"/>
            <a:ext cx="7520940" cy="5391359"/>
          </a:xfrm>
        </p:spPr>
        <p:txBody>
          <a:bodyPr>
            <a:normAutofit fontScale="62500" lnSpcReduction="20000"/>
          </a:bodyPr>
          <a:lstStyle/>
          <a:p>
            <a:pPr marL="457200" lvl="0" indent="-457200">
              <a:buFont typeface="Wingdings" charset="2"/>
              <a:buChar char="Ø"/>
            </a:pPr>
            <a:endParaRPr lang="fr-FR" sz="2800" dirty="0" smtClean="0"/>
          </a:p>
          <a:p>
            <a:pPr marL="457200" lvl="0" indent="-457200">
              <a:buFont typeface="Wingdings" charset="2"/>
              <a:buChar char="Ø"/>
            </a:pPr>
            <a:endParaRPr lang="fr-FR" sz="2800" dirty="0" smtClean="0"/>
          </a:p>
          <a:p>
            <a:pPr marL="457200" lvl="0" indent="-457200">
              <a:buFont typeface="Wingdings" charset="2"/>
              <a:buChar char="Ø"/>
            </a:pPr>
            <a:r>
              <a:rPr lang="fr-FR" sz="3800" dirty="0" smtClean="0"/>
              <a:t>Respecter </a:t>
            </a:r>
            <a:r>
              <a:rPr lang="fr-FR" sz="3800" dirty="0"/>
              <a:t>et faire respecter la </a:t>
            </a:r>
            <a:r>
              <a:rPr lang="fr-FR" sz="3800" dirty="0" smtClean="0"/>
              <a:t>réglementation</a:t>
            </a:r>
          </a:p>
          <a:p>
            <a:pPr marL="0" lvl="0" indent="0"/>
            <a:r>
              <a:rPr lang="fr-FR" sz="3800" dirty="0"/>
              <a:t> </a:t>
            </a:r>
          </a:p>
          <a:p>
            <a:pPr marL="457200" lvl="0" indent="-457200">
              <a:buFont typeface="Wingdings" charset="2"/>
              <a:buChar char="Ø"/>
            </a:pPr>
            <a:r>
              <a:rPr lang="fr-FR" sz="3800" dirty="0" smtClean="0"/>
              <a:t>Développer </a:t>
            </a:r>
            <a:r>
              <a:rPr lang="fr-FR" sz="3800" dirty="0"/>
              <a:t>et améliorer la formation de tous les </a:t>
            </a:r>
            <a:r>
              <a:rPr lang="fr-FR" sz="3800" dirty="0" smtClean="0"/>
              <a:t>acteurs</a:t>
            </a:r>
          </a:p>
          <a:p>
            <a:pPr marL="457200" lvl="0" indent="-457200">
              <a:buFont typeface="Wingdings" charset="2"/>
              <a:buChar char="Ø"/>
            </a:pPr>
            <a:endParaRPr lang="fr-FR" sz="3800" dirty="0"/>
          </a:p>
          <a:p>
            <a:pPr marL="457200" lvl="0" indent="-457200">
              <a:buFont typeface="Wingdings" charset="2"/>
              <a:buChar char="Ø"/>
            </a:pPr>
            <a:r>
              <a:rPr lang="fr-FR" sz="3800" dirty="0"/>
              <a:t>Diffuser des guides de bonnes pratiques et les expériences </a:t>
            </a:r>
            <a:r>
              <a:rPr lang="fr-FR" sz="3800" dirty="0" smtClean="0"/>
              <a:t>réussies</a:t>
            </a:r>
          </a:p>
          <a:p>
            <a:pPr marL="457200" lvl="0" indent="-457200">
              <a:buFont typeface="Wingdings" charset="2"/>
              <a:buChar char="Ø"/>
            </a:pPr>
            <a:endParaRPr lang="fr-FR" sz="3800" dirty="0"/>
          </a:p>
          <a:p>
            <a:pPr marL="457200" lvl="0" indent="-457200">
              <a:buFont typeface="Wingdings" charset="2"/>
              <a:buChar char="Ø"/>
            </a:pPr>
            <a:r>
              <a:rPr lang="fr-FR" sz="3800" dirty="0"/>
              <a:t>faire respecter les mises aux normes et leur qualité d’usage et de </a:t>
            </a:r>
            <a:r>
              <a:rPr lang="fr-FR" sz="3800" dirty="0" smtClean="0"/>
              <a:t>confort</a:t>
            </a:r>
          </a:p>
          <a:p>
            <a:pPr marL="457200" lvl="0" indent="-457200">
              <a:buFont typeface="Wingdings" charset="2"/>
              <a:buChar char="Ø"/>
            </a:pPr>
            <a:endParaRPr lang="fr-FR" sz="3800" dirty="0"/>
          </a:p>
          <a:p>
            <a:pPr marL="457200" lvl="0" indent="-457200">
              <a:buFont typeface="Wingdings" charset="2"/>
              <a:buChar char="Ø"/>
            </a:pPr>
            <a:r>
              <a:rPr lang="fr-FR" sz="3800" dirty="0"/>
              <a:t>Faire connaître les lieux, les services et les produits accessibles à tous</a:t>
            </a:r>
          </a:p>
          <a:p>
            <a:endParaRPr lang="fr-FR" dirty="0"/>
          </a:p>
        </p:txBody>
      </p:sp>
      <p:sp>
        <p:nvSpPr>
          <p:cNvPr id="5" name="Titre 1"/>
          <p:cNvSpPr>
            <a:spLocks noGrp="1"/>
          </p:cNvSpPr>
          <p:nvPr>
            <p:ph type="title"/>
          </p:nvPr>
        </p:nvSpPr>
        <p:spPr>
          <a:xfrm>
            <a:off x="822960" y="365760"/>
            <a:ext cx="7520940" cy="548640"/>
          </a:xfrm>
        </p:spPr>
        <p:txBody>
          <a:bodyPr/>
          <a:lstStyle/>
          <a:p>
            <a:pPr algn="ctr"/>
            <a:r>
              <a:rPr lang="fr-FR" dirty="0" smtClean="0"/>
              <a:t>Environnement accessible</a:t>
            </a:r>
            <a:endParaRPr lang="fr-FR" dirty="0"/>
          </a:p>
        </p:txBody>
      </p:sp>
    </p:spTree>
    <p:extLst>
      <p:ext uri="{BB962C8B-B14F-4D97-AF65-F5344CB8AC3E}">
        <p14:creationId xmlns:p14="http://schemas.microsoft.com/office/powerpoint/2010/main" val="2815237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22960" y="5173562"/>
            <a:ext cx="7520940" cy="784434"/>
          </a:xfrm>
        </p:spPr>
        <p:txBody>
          <a:bodyPr>
            <a:noAutofit/>
          </a:bodyPr>
          <a:lstStyle/>
          <a:p>
            <a:pPr marL="0" indent="0" algn="ctr"/>
            <a:r>
              <a:rPr lang="fr-FR" sz="2000" i="1" dirty="0"/>
              <a:t>Comme l’avait croqué CABU , « Comment va l’accessibilité ? …. Comme sur des roulettes !!</a:t>
            </a:r>
            <a:r>
              <a:rPr lang="fr-FR" sz="2000" i="1" dirty="0" smtClean="0"/>
              <a:t>!</a:t>
            </a:r>
            <a:endParaRPr lang="fr-FR" sz="2000" dirty="0"/>
          </a:p>
        </p:txBody>
      </p:sp>
      <p:pic>
        <p:nvPicPr>
          <p:cNvPr id="4" name="Image 3" descr="dessin cabu access"/>
          <p:cNvPicPr/>
          <p:nvPr/>
        </p:nvPicPr>
        <p:blipFill>
          <a:blip r:embed="rId2" cstate="print"/>
          <a:srcRect/>
          <a:stretch>
            <a:fillRect/>
          </a:stretch>
        </p:blipFill>
        <p:spPr bwMode="auto">
          <a:xfrm>
            <a:off x="2429666" y="575248"/>
            <a:ext cx="3675299" cy="3754705"/>
          </a:xfrm>
          <a:prstGeom prst="rect">
            <a:avLst/>
          </a:prstGeom>
          <a:noFill/>
        </p:spPr>
      </p:pic>
    </p:spTree>
    <p:extLst>
      <p:ext uri="{BB962C8B-B14F-4D97-AF65-F5344CB8AC3E}">
        <p14:creationId xmlns:p14="http://schemas.microsoft.com/office/powerpoint/2010/main" val="3442435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Angles.thmx</Template>
  <TotalTime>1151</TotalTime>
  <Words>1027</Words>
  <Application>Microsoft Macintosh PowerPoint</Application>
  <PresentationFormat>Présentation à l'écran (4:3)</PresentationFormat>
  <Paragraphs>260</Paragraphs>
  <Slides>43</Slides>
  <Notes>1</Notes>
  <HiddenSlides>0</HiddenSlides>
  <MMClips>0</MMClips>
  <ScaleCrop>false</ScaleCrop>
  <HeadingPairs>
    <vt:vector size="4" baseType="variant">
      <vt:variant>
        <vt:lpstr>Thème</vt:lpstr>
      </vt:variant>
      <vt:variant>
        <vt:i4>1</vt:i4>
      </vt:variant>
      <vt:variant>
        <vt:lpstr>Titres des diapositives</vt:lpstr>
      </vt:variant>
      <vt:variant>
        <vt:i4>43</vt:i4>
      </vt:variant>
    </vt:vector>
  </HeadingPairs>
  <TitlesOfParts>
    <vt:vector size="44" baseType="lpstr">
      <vt:lpstr>Angles</vt:lpstr>
      <vt:lpstr>Assemblée départementale </vt:lpstr>
      <vt:lpstr>Citoyenneté et Dignité</vt:lpstr>
      <vt:lpstr>CITOYENNETE ET DIGNITE</vt:lpstr>
      <vt:lpstr>CITOYENNETE ET DIGNITE</vt:lpstr>
      <vt:lpstr>Environnement accessible</vt:lpstr>
      <vt:lpstr>Environnement accessible</vt:lpstr>
      <vt:lpstr>Environnement accessible</vt:lpstr>
      <vt:lpstr>Environnement accessible</vt:lpstr>
      <vt:lpstr>Présentation PowerPoint</vt:lpstr>
      <vt:lpstr>Éducation et scolarité</vt:lpstr>
      <vt:lpstr>Education et scolarité</vt:lpstr>
      <vt:lpstr>Education et scolarité</vt:lpstr>
      <vt:lpstr>Education et scolarité</vt:lpstr>
      <vt:lpstr>Vie professionnelle</vt:lpstr>
      <vt:lpstr>Vie professionnelle</vt:lpstr>
      <vt:lpstr>Vie professionnelle</vt:lpstr>
      <vt:lpstr>Vie professionnelle</vt:lpstr>
      <vt:lpstr>Vie professionnelle</vt:lpstr>
      <vt:lpstr>Vie professionnelle</vt:lpstr>
      <vt:lpstr>Revenu d’existence</vt:lpstr>
      <vt:lpstr>REVENU D’EXISTENCE</vt:lpstr>
      <vt:lpstr>REVENU D’EXISTENCE</vt:lpstr>
      <vt:lpstr>REVENU D’EXISTENCE</vt:lpstr>
      <vt:lpstr>REVENU D’EXISTENCE</vt:lpstr>
      <vt:lpstr>Dépenses liées au handicap</vt:lpstr>
      <vt:lpstr>DÉPENSEs LIÉeS AU HANDICAP</vt:lpstr>
      <vt:lpstr>DÉPENSEs LIÉeS AU HANDICAP</vt:lpstr>
      <vt:lpstr>DÉPENSEs LIÉeS AU HANDICAP</vt:lpstr>
      <vt:lpstr>Santé et bien être</vt:lpstr>
      <vt:lpstr>SANTÉ ET BIEN ÊTRE</vt:lpstr>
      <vt:lpstr>Présentation PowerPoint</vt:lpstr>
      <vt:lpstr>Présentation PowerPoint</vt:lpstr>
      <vt:lpstr>Vie en famille</vt:lpstr>
      <vt:lpstr>LA VIE EN FAMILLE</vt:lpstr>
      <vt:lpstr>LA VIE EN FAMILLE</vt:lpstr>
      <vt:lpstr>Vie affective, sentimentale et sexuelle</vt:lpstr>
      <vt:lpstr>VIE AFFECTIVE, SENTIMENTALE ET SEXUELLE</vt:lpstr>
      <vt:lpstr>VIE AFFECTIVE, SENTIMENTALE ET SEXUELLE</vt:lpstr>
      <vt:lpstr>Accès aux loisirs, à la culture,  au sport, aux vacances</vt:lpstr>
      <vt:lpstr>Accès aux loisirs, à la culture,  au sport, aux vacances</vt:lpstr>
      <vt:lpstr>Accès aux loisirs, à la culture,  au sport, aux vacances</vt:lpstr>
      <vt:lpstr>Accès aux loisirs, à la culture,  au sport, aux vacances</vt:lpstr>
      <vt:lpstr>Assemblée départementale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Assemblée départemental</dc:title>
  <dc:creator>Sylvain Bauvais</dc:creator>
  <cp:lastModifiedBy>Sylvain Bauvais</cp:lastModifiedBy>
  <cp:revision>97</cp:revision>
  <cp:lastPrinted>2015-10-08T12:36:49Z</cp:lastPrinted>
  <dcterms:created xsi:type="dcterms:W3CDTF">2015-10-08T07:49:36Z</dcterms:created>
  <dcterms:modified xsi:type="dcterms:W3CDTF">2015-12-01T10:51:08Z</dcterms:modified>
</cp:coreProperties>
</file>